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EC9C1FAC-F427-429B-B931-C1599B2EC0BF}" type="datetimeFigureOut">
              <a:rPr lang="pl-PL" smtClean="0"/>
              <a:t>24.10.2022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9F2A72B7-D0E1-413E-BC67-B258EDE5D1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300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1FAC-F427-429B-B931-C1599B2EC0BF}" type="datetimeFigureOut">
              <a:rPr lang="pl-PL" smtClean="0"/>
              <a:t>24.10.2022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A72B7-D0E1-413E-BC67-B258EDE5D1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7443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1FAC-F427-429B-B931-C1599B2EC0BF}" type="datetimeFigureOut">
              <a:rPr lang="pl-PL" smtClean="0"/>
              <a:t>24.10.2022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A72B7-D0E1-413E-BC67-B258EDE5D1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9353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1FAC-F427-429B-B931-C1599B2EC0BF}" type="datetimeFigureOut">
              <a:rPr lang="pl-PL" smtClean="0"/>
              <a:t>24.10.2022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A72B7-D0E1-413E-BC67-B258EDE5D1D7}" type="slidenum">
              <a:rPr lang="pl-PL" smtClean="0"/>
              <a:t>‹#›</a:t>
            </a:fld>
            <a:endParaRPr lang="pl-PL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8720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1FAC-F427-429B-B931-C1599B2EC0BF}" type="datetimeFigureOut">
              <a:rPr lang="pl-PL" smtClean="0"/>
              <a:t>24.10.2022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A72B7-D0E1-413E-BC67-B258EDE5D1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8006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1FAC-F427-429B-B931-C1599B2EC0BF}" type="datetimeFigureOut">
              <a:rPr lang="pl-PL" smtClean="0"/>
              <a:t>24.10.2022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A72B7-D0E1-413E-BC67-B258EDE5D1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28798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1FAC-F427-429B-B931-C1599B2EC0BF}" type="datetimeFigureOut">
              <a:rPr lang="pl-PL" smtClean="0"/>
              <a:t>24.10.2022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A72B7-D0E1-413E-BC67-B258EDE5D1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09581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1FAC-F427-429B-B931-C1599B2EC0BF}" type="datetimeFigureOut">
              <a:rPr lang="pl-PL" smtClean="0"/>
              <a:t>24.10.2022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A72B7-D0E1-413E-BC67-B258EDE5D1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816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1FAC-F427-429B-B931-C1599B2EC0BF}" type="datetimeFigureOut">
              <a:rPr lang="pl-PL" smtClean="0"/>
              <a:t>24.10.2022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A72B7-D0E1-413E-BC67-B258EDE5D1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409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1FAC-F427-429B-B931-C1599B2EC0BF}" type="datetimeFigureOut">
              <a:rPr lang="pl-PL" smtClean="0"/>
              <a:t>24.10.2022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A72B7-D0E1-413E-BC67-B258EDE5D1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460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1FAC-F427-429B-B931-C1599B2EC0BF}" type="datetimeFigureOut">
              <a:rPr lang="pl-PL" smtClean="0"/>
              <a:t>24.10.2022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A72B7-D0E1-413E-BC67-B258EDE5D1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988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1FAC-F427-429B-B931-C1599B2EC0BF}" type="datetimeFigureOut">
              <a:rPr lang="pl-PL" smtClean="0"/>
              <a:t>24.10.2022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A72B7-D0E1-413E-BC67-B258EDE5D1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797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1FAC-F427-429B-B931-C1599B2EC0BF}" type="datetimeFigureOut">
              <a:rPr lang="pl-PL" smtClean="0"/>
              <a:t>24.10.2022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A72B7-D0E1-413E-BC67-B258EDE5D1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854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1FAC-F427-429B-B931-C1599B2EC0BF}" type="datetimeFigureOut">
              <a:rPr lang="pl-PL" smtClean="0"/>
              <a:t>24.10.2022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A72B7-D0E1-413E-BC67-B258EDE5D1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839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1FAC-F427-429B-B931-C1599B2EC0BF}" type="datetimeFigureOut">
              <a:rPr lang="pl-PL" smtClean="0"/>
              <a:t>24.10.2022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A72B7-D0E1-413E-BC67-B258EDE5D1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475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1FAC-F427-429B-B931-C1599B2EC0BF}" type="datetimeFigureOut">
              <a:rPr lang="pl-PL" smtClean="0"/>
              <a:t>24.10.2022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A72B7-D0E1-413E-BC67-B258EDE5D1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851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1FAC-F427-429B-B931-C1599B2EC0BF}" type="datetimeFigureOut">
              <a:rPr lang="pl-PL" smtClean="0"/>
              <a:t>24.10.2022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A72B7-D0E1-413E-BC67-B258EDE5D1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670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C1FAC-F427-429B-B931-C1599B2EC0BF}" type="datetimeFigureOut">
              <a:rPr lang="pl-PL" smtClean="0"/>
              <a:t>24.10.2022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A72B7-D0E1-413E-BC67-B258EDE5D1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06602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15CC7E7E-1B67-B194-EEF9-A4E62C015C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8657" y="3267985"/>
            <a:ext cx="5383032" cy="3587781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550251E2-CE26-F262-D9ED-1EB500E0F7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0843" y="0"/>
            <a:ext cx="4630311" cy="6898106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38BF3468-0B3E-0B68-56C9-14E170333F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267986"/>
            <a:ext cx="2178657" cy="3587781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675820BF-D957-F4A9-3C0B-11BB3A326C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" y="0"/>
            <a:ext cx="7561691" cy="3267986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AE500DD5-A1E4-593F-C423-4C370E7818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>
                <a:solidFill>
                  <a:srgbClr val="00B050"/>
                </a:solidFill>
              </a:rPr>
              <a:t>Diabelskie skrzypce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F90E0A3-DE74-6556-3927-3D8C0940BB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9" name="11polka-zbyszek">
            <a:hlinkClick r:id="" action="ppaction://media"/>
            <a:extLst>
              <a:ext uri="{FF2B5EF4-FFF2-40B4-BE49-F238E27FC236}">
                <a16:creationId xmlns:a16="http://schemas.microsoft.com/office/drawing/2014/main" id="{00E6A21C-1D1B-86B2-30B9-3F53F41FDF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55957" y="1114122"/>
            <a:ext cx="487363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07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ADBDEC-1643-EFDC-9874-2FC151F9A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740" y="618518"/>
            <a:ext cx="10774017" cy="1478570"/>
          </a:xfrm>
        </p:spPr>
        <p:txBody>
          <a:bodyPr/>
          <a:lstStyle/>
          <a:p>
            <a:pPr algn="ctr"/>
            <a:r>
              <a:rPr lang="pl-PL" dirty="0"/>
              <a:t>Do czego kaszubi używali diabelskich skrzypiec?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9CE110B-80B8-8342-06F0-5A5457EC91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algn="l"/>
            <a:r>
              <a:rPr lang="pl-PL" b="1" i="0" dirty="0">
                <a:effectLst/>
                <a:latin typeface="Georgia" panose="02040502050405020303" pitchFamily="18" charset="0"/>
              </a:rPr>
              <a:t>Kaszubi używali diabelskich skrzypiec m.in. podczas pożegnania Starego Roku.</a:t>
            </a:r>
            <a:r>
              <a:rPr lang="pl-PL" b="0" i="0" dirty="0">
                <a:effectLst/>
                <a:latin typeface="Georgia" panose="02040502050405020303" pitchFamily="18" charset="0"/>
              </a:rPr>
              <a:t> Wtedy to „jęki” na diabelskich skrzypcach wystraszyć miały i duchy i Stary Rok, który miał odejść, robiąc tym samym miejsce Nowemu. Kawalerka szła na rozstaje dróg – ziemię graniczną, tzw. „niczyją”, miejsce, gdzie spotykają się różne siły nadprzyrodzone, i robiła wielką wrzawę obrzędową, używając obok diabelskich skrzypiec także różnego rodzaju kołatek i grzechotek o wdzięcznych lokalnych nazwach </a:t>
            </a:r>
            <a:r>
              <a:rPr lang="pl-PL" b="0" i="0" dirty="0" err="1">
                <a:effectLst/>
                <a:latin typeface="Georgia" panose="02040502050405020303" pitchFamily="18" charset="0"/>
              </a:rPr>
              <a:t>knara</a:t>
            </a:r>
            <a:r>
              <a:rPr lang="pl-PL" b="0" i="0" dirty="0">
                <a:effectLst/>
                <a:latin typeface="Georgia" panose="02040502050405020303" pitchFamily="18" charset="0"/>
              </a:rPr>
              <a:t> bądź </a:t>
            </a:r>
            <a:r>
              <a:rPr lang="pl-PL" b="0" i="0" dirty="0" err="1">
                <a:effectLst/>
                <a:latin typeface="Georgia" panose="02040502050405020303" pitchFamily="18" charset="0"/>
              </a:rPr>
              <a:t>sznëra</a:t>
            </a:r>
            <a:r>
              <a:rPr lang="pl-PL" b="0" i="0" dirty="0">
                <a:effectLst/>
                <a:latin typeface="Georgia" panose="02040502050405020303" pitchFamily="18" charset="0"/>
              </a:rPr>
              <a:t>.</a:t>
            </a:r>
          </a:p>
          <a:p>
            <a:pPr algn="l"/>
            <a:r>
              <a:rPr lang="pl-PL" b="0" i="0" dirty="0">
                <a:effectLst/>
                <a:latin typeface="Georgia" panose="02040502050405020303" pitchFamily="18" charset="0"/>
              </a:rPr>
              <a:t>Poza 31. grudnia </a:t>
            </a:r>
            <a:r>
              <a:rPr lang="pl-PL" b="1" i="0" dirty="0">
                <a:effectLst/>
                <a:latin typeface="Georgia" panose="02040502050405020303" pitchFamily="18" charset="0"/>
              </a:rPr>
              <a:t>kolejnym dniem w roku, kiedy uwidaczniała się moc diabelskich skrzypiec było święto zmarłych.</a:t>
            </a:r>
            <a:r>
              <a:rPr lang="pl-PL" b="0" i="0" dirty="0">
                <a:effectLst/>
                <a:latin typeface="Georgia" panose="02040502050405020303" pitchFamily="18" charset="0"/>
              </a:rPr>
              <a:t> W tym czasie granic cmentarza strzegły złe duchy, a wszystkie bramy na cmentarz były tego dnia pilnie strzeżone.</a:t>
            </a:r>
          </a:p>
          <a:p>
            <a:pPr algn="l"/>
            <a:r>
              <a:rPr lang="pl-PL" b="1" i="0" dirty="0">
                <a:effectLst/>
                <a:latin typeface="Georgia" panose="02040502050405020303" pitchFamily="18" charset="0"/>
              </a:rPr>
              <a:t>Wrzawa wywoływana przez grę na kaszubskich skrzypcach, pozwalała jednak zmylić złe duchy, czarownice i </a:t>
            </a:r>
            <a:r>
              <a:rPr lang="pl-PL" b="1" i="0" dirty="0" err="1">
                <a:effectLst/>
                <a:latin typeface="Georgia" panose="02040502050405020303" pitchFamily="18" charset="0"/>
              </a:rPr>
              <a:t>purtków</a:t>
            </a:r>
            <a:r>
              <a:rPr lang="pl-PL" b="0" i="0" dirty="0">
                <a:effectLst/>
                <a:latin typeface="Georgia" panose="02040502050405020303" pitchFamily="18" charset="0"/>
              </a:rPr>
              <a:t> (kaszubskie. </a:t>
            </a:r>
            <a:r>
              <a:rPr lang="pl-PL" b="0" i="1" dirty="0" err="1">
                <a:effectLst/>
                <a:latin typeface="Georgia" panose="02040502050405020303" pitchFamily="18" charset="0"/>
              </a:rPr>
              <a:t>purtôk</a:t>
            </a:r>
            <a:r>
              <a:rPr lang="pl-PL" b="0" i="0" dirty="0">
                <a:effectLst/>
                <a:latin typeface="Georgia" panose="02040502050405020303" pitchFamily="18" charset="0"/>
              </a:rPr>
              <a:t> – diabeł), a potępionym duszom udawało dostać się na cmentarz i w efekcie zakończyć swoją wędrówkę i męczarnię. Działo się to tak: przebierańcy ubrani za diabły, zaopatrzeni w skrzypce diabelskie, klekotki, szery i nery tańczyli i urządzali ogniste zabawy w wewnętrznych rogach cmentarzy. Liczono na to, że potępione dusze, nawet bezwiednie będą mogły się dostać na cmentarz, by wziąć udział w uczcie, a przy okazji jak już się tam dostaną, będą mogły zakończyć swoją ziemską wędrówkę. Podobno praktyka ta cieszyła się znacznym powodzeniem, a to dzięki temu, że pomagały w tym właśnie diabelskie skrzypce, na których zagrać można było m.in.:</a:t>
            </a:r>
          </a:p>
          <a:p>
            <a:pPr algn="l"/>
            <a:r>
              <a:rPr lang="pl-PL" b="0" i="0" dirty="0">
                <a:effectLst/>
                <a:latin typeface="Georgia" panose="02040502050405020303" pitchFamily="18" charset="0"/>
              </a:rPr>
              <a:t>– jęki męczonych,</a:t>
            </a:r>
          </a:p>
          <a:p>
            <a:pPr algn="l"/>
            <a:r>
              <a:rPr lang="pl-PL" b="0" i="0" dirty="0">
                <a:effectLst/>
                <a:latin typeface="Georgia" panose="02040502050405020303" pitchFamily="18" charset="0"/>
              </a:rPr>
              <a:t>– brzęk tłuczonych naczyń,</a:t>
            </a:r>
          </a:p>
          <a:p>
            <a:pPr algn="l"/>
            <a:r>
              <a:rPr lang="pl-PL" b="0" i="0" dirty="0">
                <a:effectLst/>
                <a:latin typeface="Georgia" panose="02040502050405020303" pitchFamily="18" charset="0"/>
              </a:rPr>
              <a:t>– trzaski biczowanych oraz</a:t>
            </a:r>
          </a:p>
          <a:p>
            <a:pPr algn="l"/>
            <a:r>
              <a:rPr lang="pl-PL" b="0" i="0" dirty="0">
                <a:effectLst/>
                <a:latin typeface="Georgia" panose="02040502050405020303" pitchFamily="18" charset="0"/>
              </a:rPr>
              <a:t>– brzęk łańcuchów, którymi skuto potępieńców.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75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1D0923-BA72-3A83-D203-2FE677D92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695925"/>
            <a:ext cx="9905998" cy="1478570"/>
          </a:xfrm>
        </p:spPr>
        <p:txBody>
          <a:bodyPr/>
          <a:lstStyle/>
          <a:p>
            <a:pPr algn="ctr"/>
            <a:r>
              <a:rPr lang="pl-PL" dirty="0"/>
              <a:t>Od instrumentu obrzędowego do kapeli.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45AE2A5-B551-DC77-E8DC-E2032C4BC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249487"/>
            <a:ext cx="9465628" cy="3173303"/>
          </a:xfrm>
        </p:spPr>
        <p:txBody>
          <a:bodyPr>
            <a:normAutofit fontScale="55000" lnSpcReduction="20000"/>
          </a:bodyPr>
          <a:lstStyle/>
          <a:p>
            <a:r>
              <a:rPr lang="pl-PL" dirty="0"/>
              <a:t>Rola diabelskich skrzypiec była zatem nie do przecenienia. Dzięki nim 1. listopada dusze mogły dostąpić zbawienia, a w Sylwestra wszystko dobrze się kończyło i Stary Rok ustępował Nowemu. Na Kaszubach i Kociewiu diabelskie skrzypce w roli instrumentu obrzędowego funkcjonowały jeszcze przed II wojną światową, później ich rola stopniowo się zmieniała i zaczęły być częścią kapel, w których pełniły rolę instrumentu perkusyjnemu (a to dzięki licznym brzękadłom, które odzywają się po dotknięciu nóżką instrumentu o podłoże). Prekursorem używania diabelskich skrzypiec w kapeli był Zespół Pieśni i Taca Kaszuby z Kartuz.</a:t>
            </a:r>
          </a:p>
          <a:p>
            <a:endParaRPr lang="pl-PL" dirty="0"/>
          </a:p>
          <a:p>
            <a:r>
              <a:rPr lang="pl-PL" dirty="0"/>
              <a:t>Dziś podejmowane są starania, by tradycja używania diabelskich skrzypiec nie zaniknęła. W ubiegłym roku w Gminnym Ośrodku Kultury i Rekreacji w Chmielnie dzięki programowi Instytutu Muzyki i Tańca pt. „Szkoła mistrzów budowy instrumentów ludowych” (V edycja) odbyły się warsztaty z budowy diabelskich skrzypiec.</a:t>
            </a:r>
          </a:p>
          <a:p>
            <a:endParaRPr lang="pl-PL" dirty="0"/>
          </a:p>
          <a:p>
            <a:r>
              <a:rPr lang="pl-PL" dirty="0"/>
              <a:t>Mistrzem był Tadeusza Makowski, w zajęciach uczestniczyło dziesięcioro </a:t>
            </a:r>
            <a:r>
              <a:rPr lang="pl-PL" dirty="0" err="1"/>
              <a:t>warsztatowiczów</a:t>
            </a:r>
            <a:r>
              <a:rPr lang="pl-PL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92404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99B8A9-F453-4575-F82E-98D5F0870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AB7402-4120-4DC6-320C-7A1177EB4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4800" dirty="0"/>
              <a:t>Dziękuję za uwagę </a:t>
            </a:r>
          </a:p>
          <a:p>
            <a:r>
              <a:rPr lang="pl-PL" sz="4800" dirty="0"/>
              <a:t>                         Maja Milewska </a:t>
            </a:r>
            <a:r>
              <a:rPr lang="pl-PL" sz="4800" dirty="0" err="1"/>
              <a:t>kl.VII</a:t>
            </a:r>
            <a:endParaRPr lang="pl-PL" sz="4800" dirty="0"/>
          </a:p>
        </p:txBody>
      </p:sp>
    </p:spTree>
    <p:extLst>
      <p:ext uri="{BB962C8B-B14F-4D97-AF65-F5344CB8AC3E}">
        <p14:creationId xmlns:p14="http://schemas.microsoft.com/office/powerpoint/2010/main" val="372341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706A47-95FC-D0A0-BC1D-8F4A0CF46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dirty="0"/>
              <a:t>Co </a:t>
            </a:r>
            <a:r>
              <a:rPr lang="pl-PL" sz="4800"/>
              <a:t>to są?</a:t>
            </a:r>
            <a:endParaRPr lang="pl-PL" sz="4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1F8D8F8-F43F-357B-DBD8-55A5E9A53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b="1" i="0" dirty="0">
                <a:effectLst/>
                <a:latin typeface="Zilla Slab"/>
              </a:rPr>
              <a:t>Diabelskie skrzypce </a:t>
            </a:r>
            <a:r>
              <a:rPr lang="pl-PL" sz="2800" b="0" i="0" dirty="0">
                <a:effectLst/>
                <a:latin typeface="Zilla Slab"/>
              </a:rPr>
              <a:t>to wysoki instrument mierzący do dwóch metrów. Posiada pudło rezonansowe, wiele brzękadeł oraz struny z drutu. Część górna zawiera metalowe talerze i ozdobiona jest maską diabła (stąd nazwa) oraz wieloma kolorowymi wstążkami. Jest to więc rodzaj perkusji i kontrabasu w jednym. I można też wydobyć z niego różne dźwięki stukając nim o podłogę.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317319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A96AF9-9612-09C8-4BA8-DEA84236C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Jego cechy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24EC418-4326-3EA6-F44D-53412EBCF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8734" y="1922346"/>
            <a:ext cx="9905999" cy="2610679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r>
              <a:rPr lang="pl-PL" dirty="0"/>
              <a:t>Instrument ludowy szarpany</a:t>
            </a:r>
          </a:p>
          <a:p>
            <a:r>
              <a:rPr lang="pl-PL" dirty="0"/>
              <a:t>Ma jedną strunę </a:t>
            </a:r>
          </a:p>
          <a:p>
            <a:r>
              <a:rPr lang="pl-PL" dirty="0"/>
              <a:t>Pudło rezonansowe jest oparte na długim kiju</a:t>
            </a:r>
          </a:p>
        </p:txBody>
      </p:sp>
    </p:spTree>
    <p:extLst>
      <p:ext uri="{BB962C8B-B14F-4D97-AF65-F5344CB8AC3E}">
        <p14:creationId xmlns:p14="http://schemas.microsoft.com/office/powerpoint/2010/main" val="306427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4CBA20D-9508-D8E6-06DA-3E6C5E37C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Budowa instrumentu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078D4CD-2FCF-D88B-B639-9B1189B07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pl-PL" b="0" i="0" dirty="0">
                <a:effectLst/>
                <a:latin typeface="Arial" panose="020B0604020202020204" pitchFamily="34" charset="0"/>
              </a:rPr>
              <a:t>Na szczycie długiego kija osadzona jest maska gbura, diabła, o wiechowatych włosach wyłażących spod kapelusza, którego rondo przyozdabiają dzwoniące przy każdym ruchu blaszki.</a:t>
            </a:r>
          </a:p>
          <a:p>
            <a:pPr algn="l"/>
            <a:r>
              <a:rPr lang="pl-PL" b="0" i="0" dirty="0">
                <a:effectLst/>
                <a:latin typeface="Arial" panose="020B0604020202020204" pitchFamily="34" charset="0"/>
              </a:rPr>
              <a:t>Poniżej połowy kija jest umieszczona deska mającą kształt skrzypiec. Ze szczytem instrumentu łączą ją jedna, dwie lub trzy struny z drutu, które pociągane brzęczą. Do deski przymocowane jest blaszane pudełko wypełnione twardymi przedmiotami, które grzechoczą przy potrząśnięciu.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9391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9538BA-1FC0-5BC0-6813-24C80E890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Technika gry i rola w muzyce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BB3485D-2914-2C84-65D4-83270D0CF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/>
            <a:r>
              <a:rPr lang="pl-PL" b="0" i="0" dirty="0">
                <a:effectLst/>
                <a:latin typeface="Arial" panose="020B0604020202020204" pitchFamily="34" charset="0"/>
              </a:rPr>
              <a:t>Diabelskie skrzypce służą głównie do wydawania rytmicznych odgłosów oraz </a:t>
            </a:r>
            <a:r>
              <a:rPr lang="pl-PL" b="0" i="1" dirty="0">
                <a:effectLst/>
                <a:latin typeface="Arial" panose="020B0604020202020204" pitchFamily="34" charset="0"/>
              </a:rPr>
              <a:t>basowania</a:t>
            </a:r>
            <a:r>
              <a:rPr lang="pl-PL" b="0" i="0" dirty="0">
                <a:effectLst/>
                <a:latin typeface="Arial" panose="020B0604020202020204" pitchFamily="34" charset="0"/>
              </a:rPr>
              <a:t> – akompaniowaniu innym instrumentom ludowym.</a:t>
            </a:r>
          </a:p>
          <a:p>
            <a:pPr algn="l"/>
            <a:r>
              <a:rPr lang="pl-PL" b="0" i="0" dirty="0">
                <a:effectLst/>
                <a:latin typeface="Arial" panose="020B0604020202020204" pitchFamily="34" charset="0"/>
              </a:rPr>
              <a:t>Dodatkowe dźwięki można wydobyć, uderzając dłonią lub patykiem w deskę lub pudełko.</a:t>
            </a:r>
          </a:p>
          <a:p>
            <a:pPr algn="l"/>
            <a:r>
              <a:rPr lang="pl-PL" b="0" i="0" dirty="0">
                <a:effectLst/>
                <a:latin typeface="Arial" panose="020B0604020202020204" pitchFamily="34" charset="0"/>
              </a:rPr>
              <a:t>Diabelskie skrzypce towarzyszą przeważnie kapelom zespołów ludowych.</a:t>
            </a:r>
          </a:p>
          <a:p>
            <a:pPr algn="l"/>
            <a:r>
              <a:rPr lang="pl-PL" b="0" i="0" dirty="0">
                <a:effectLst/>
                <a:latin typeface="Arial" panose="020B0604020202020204" pitchFamily="34" charset="0"/>
              </a:rPr>
              <a:t>Według niektórych badaczy, diabelskie skrzypce nie wchodziły przed 1939 rokiem w skład zespołów instrumentalnych – funkcjonowały jako instrument obrzędowy, używany przez grupy przebierańców w dzień zmarłych między 24.00 a 1.00 w nocy.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6893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A999C99E-2C85-0402-B80E-A67F4032C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155" y="4798647"/>
            <a:ext cx="3872286" cy="205935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71DF44A4-1D88-6BE2-A09D-981C234CA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3610"/>
            <a:ext cx="9905998" cy="1455089"/>
          </a:xfrm>
        </p:spPr>
        <p:txBody>
          <a:bodyPr/>
          <a:lstStyle/>
          <a:p>
            <a:pPr algn="ctr"/>
            <a:r>
              <a:rPr lang="pl-PL" dirty="0"/>
              <a:t>Największe na świecie diabelskie skrzypce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28262F6-FB4B-656D-6C62-53208489F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666" y="1693628"/>
            <a:ext cx="10339745" cy="3105019"/>
          </a:xfrm>
        </p:spPr>
        <p:txBody>
          <a:bodyPr>
            <a:normAutofit/>
          </a:bodyPr>
          <a:lstStyle/>
          <a:p>
            <a:r>
              <a:rPr lang="pl-PL" sz="1150" b="0" i="0" dirty="0">
                <a:effectLst/>
                <a:latin typeface="Open Sans" panose="020B0606030504020204" pitchFamily="34" charset="0"/>
              </a:rPr>
              <a:t>Rekordowe skrzypce diabelskie</a:t>
            </a:r>
            <a:br>
              <a:rPr lang="pl-PL" sz="1150" dirty="0"/>
            </a:br>
            <a:r>
              <a:rPr lang="pl-PL" sz="1150" b="0" i="0" dirty="0">
                <a:effectLst/>
                <a:latin typeface="Open Sans" panose="020B0606030504020204" pitchFamily="34" charset="0"/>
              </a:rPr>
              <a:t>W małej wsi Wilkowo Nowowiejskie (pow. Lębork, woj. pomorskie) w poprzednich latach ustanowiono wiele rekordów świata w różnych dziedzinach. Jednak największy rozgłos przyniosły prezentacje gigantycznych przedmiotów: deski ręcznie wycinanej, najdłuższego stołu biesiadnego wykonanego z tej deski, hulajnogi, cegły ręcznie formowanej, największego chodaka, koła do wozu i płaskorzeźby z nutami kaszubskimi.</a:t>
            </a:r>
            <a:br>
              <a:rPr lang="pl-PL" sz="1150" dirty="0"/>
            </a:br>
            <a:r>
              <a:rPr lang="pl-PL" sz="1150" b="0" i="0" dirty="0">
                <a:effectLst/>
                <a:latin typeface="Open Sans" panose="020B0606030504020204" pitchFamily="34" charset="0"/>
              </a:rPr>
              <a:t>15 maja 2016 r. podczas XIV edycji Majówki Wilkowskiej, na „Placu Gigantów”, sołtys Wilkowa Leszek Wrzesień zaprezentował rekordowo duży instrument kaszubski – diabelskie skrzypce.</a:t>
            </a:r>
            <a:br>
              <a:rPr lang="pl-PL" sz="1150" dirty="0"/>
            </a:br>
            <a:r>
              <a:rPr lang="pl-PL" sz="1150" b="0" i="0" dirty="0">
                <a:effectLst/>
                <a:latin typeface="Open Sans" panose="020B0606030504020204" pitchFamily="34" charset="0"/>
              </a:rPr>
              <a:t>Autorem dzieła jest Bogdan Karczewski z Łęczyc (pow. wejherowski). Instrument składa się z imitacji skrzypiec, skrzynki rezonansowej, metalowych tarcz z brzęczącymi blaszkami, głowy diabła i ozdób nawiązujących do kaszubskiej tradycji (kapelusz i kolorowe wstążki).</a:t>
            </a:r>
            <a:br>
              <a:rPr lang="pl-PL" sz="1150" dirty="0"/>
            </a:br>
            <a:r>
              <a:rPr lang="pl-PL" sz="1150" b="0" i="0" dirty="0">
                <a:effectLst/>
                <a:latin typeface="Open Sans" panose="020B0606030504020204" pitchFamily="34" charset="0"/>
              </a:rPr>
              <a:t>Prace przy ich wykonaniu trwały około miesiąca. Głowę diabła artysta wyrzeźbił z drewna lipowego, a konstrukcję nośną z sosny. Całość ważyła 42 kg.</a:t>
            </a:r>
            <a:br>
              <a:rPr lang="pl-PL" sz="1150" dirty="0"/>
            </a:br>
            <a:r>
              <a:rPr lang="pl-PL" sz="1150" b="0" i="0" dirty="0">
                <a:effectLst/>
                <a:latin typeface="Open Sans" panose="020B0606030504020204" pitchFamily="34" charset="0"/>
              </a:rPr>
              <a:t>Po dokładnym jego pomiarze (4 metry i 51 centymetrów) kierownik zespołu artystycznego „</a:t>
            </a:r>
            <a:r>
              <a:rPr lang="pl-PL" sz="1150" b="0" i="0" dirty="0" err="1">
                <a:effectLst/>
                <a:latin typeface="Open Sans" panose="020B0606030504020204" pitchFamily="34" charset="0"/>
              </a:rPr>
              <a:t>Levino</a:t>
            </a:r>
            <a:r>
              <a:rPr lang="pl-PL" sz="1150" b="0" i="0" dirty="0">
                <a:effectLst/>
                <a:latin typeface="Open Sans" panose="020B0606030504020204" pitchFamily="34" charset="0"/>
              </a:rPr>
              <a:t>” z Lęborka Franciszek </a:t>
            </a:r>
            <a:r>
              <a:rPr lang="pl-PL" sz="1150" b="0" i="0" dirty="0" err="1">
                <a:effectLst/>
                <a:latin typeface="Open Sans" panose="020B0606030504020204" pitchFamily="34" charset="0"/>
              </a:rPr>
              <a:t>Okuń</a:t>
            </a:r>
            <a:r>
              <a:rPr lang="pl-PL" sz="1150" b="0" i="0" dirty="0">
                <a:effectLst/>
                <a:latin typeface="Open Sans" panose="020B0606030504020204" pitchFamily="34" charset="0"/>
              </a:rPr>
              <a:t> wraz z członkiem tego zespołu Tadeuszem </a:t>
            </a:r>
            <a:r>
              <a:rPr lang="pl-PL" sz="1150" b="0" i="0" dirty="0" err="1">
                <a:effectLst/>
                <a:latin typeface="Open Sans" panose="020B0606030504020204" pitchFamily="34" charset="0"/>
              </a:rPr>
              <a:t>Dampcem</a:t>
            </a:r>
            <a:r>
              <a:rPr lang="pl-PL" sz="1150" b="0" i="0" dirty="0">
                <a:effectLst/>
                <a:latin typeface="Open Sans" panose="020B0606030504020204" pitchFamily="34" charset="0"/>
              </a:rPr>
              <a:t> i chórkiem wykonali dwa utwory: „Kaszubskie jeziora, kaszubski las” oraz „Tu jest moja ziemia” .</a:t>
            </a:r>
            <a:br>
              <a:rPr lang="pl-PL" sz="1150" dirty="0"/>
            </a:br>
            <a:r>
              <a:rPr lang="pl-PL" sz="1150" b="0" i="0" dirty="0">
                <a:effectLst/>
                <a:latin typeface="Open Sans" panose="020B0606030504020204" pitchFamily="34" charset="0"/>
              </a:rPr>
              <a:t>Należy dodać, że diabelskie skrzypce są już dziesiątym rekordem świata w tej małej miejscowości.</a:t>
            </a:r>
            <a:endParaRPr lang="pl-PL" sz="1150" dirty="0"/>
          </a:p>
        </p:txBody>
      </p:sp>
    </p:spTree>
    <p:extLst>
      <p:ext uri="{BB962C8B-B14F-4D97-AF65-F5344CB8AC3E}">
        <p14:creationId xmlns:p14="http://schemas.microsoft.com/office/powerpoint/2010/main" val="409817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82D3DA-AC01-0AA8-55FA-847ED5D9F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Według kaszubskiej legendy…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2303AAD-D391-801C-BBA4-ED4D3DCCA8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b="0" i="0" dirty="0">
                <a:effectLst/>
                <a:latin typeface="Open Sans" panose="020B0606030504020204" pitchFamily="34" charset="0"/>
              </a:rPr>
              <a:t>Według kaszubskiej legendy „diabelskie skrzypce” były ulubionym instrumentem czarownic. Dlatego przypominają kształtem kij od miotły, na którym rzekomo ongiś latały wiedźmy. Zwieńczeniem instrumentu jest zwykle straszna maska w kapeluszu z dzwoniącymi podczas potrząsania blaszkami. Poniżej znajduje się zaopatrzona w struny deska w kształcie skrzypiec. Jest tam też zamocowane blaszane pudełko z drobnym żelastwem grzechoczącym przy poruszaniu. Uderzając w pudełko dłonią uzyskuje się kolejny efekt dźwiękowy. Ten jeden instrument może robić za całą orkiestrę podczas wesołej zabawy: dźwięcząc, dzwoniąc, brzęcząc, stukając i grzechocząc.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5647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6959DD-D870-DBB2-CB03-9B0B51E7C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Czy każde skrzypce są diabelskie?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E0241AC-A017-1754-4FBB-4F51FF5CA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8355" y="1796996"/>
            <a:ext cx="9799056" cy="4738976"/>
          </a:xfrm>
        </p:spPr>
        <p:txBody>
          <a:bodyPr>
            <a:normAutofit fontScale="77500" lnSpcReduction="20000"/>
          </a:bodyPr>
          <a:lstStyle/>
          <a:p>
            <a:r>
              <a:rPr lang="pl-PL" b="0" i="0" dirty="0">
                <a:effectLst/>
                <a:latin typeface="Georgia" panose="02040502050405020303" pitchFamily="18" charset="0"/>
              </a:rPr>
              <a:t>O dobrze grających muzykach mówi się, że zaprzedali duszę diabłu. Tajemne siły (czary) niechybnie pozyskane od diabła, miały być odpowiedzialne za nadzwyczajne umiejętności gry. Z tego powodu muzykantów czasami sadzano vis-a-vis pieca, który swą czernią i ogniem przypominać miał właśnie piekło. Jednocześnie nie pozwalano im siadać pod świętymi obrazami. O niektórych muzykach, jak rzeszowskim skrzypku </a:t>
            </a:r>
            <a:r>
              <a:rPr lang="pl-PL" b="0" i="0" dirty="0" err="1">
                <a:effectLst/>
                <a:latin typeface="Georgia" panose="02040502050405020303" pitchFamily="18" charset="0"/>
              </a:rPr>
              <a:t>Siłce</a:t>
            </a:r>
            <a:r>
              <a:rPr lang="pl-PL" b="0" i="0" dirty="0">
                <a:effectLst/>
                <a:latin typeface="Georgia" panose="02040502050405020303" pitchFamily="18" charset="0"/>
              </a:rPr>
              <a:t> mówiło się, że on „nie jednego, a tysiąc diabłów musi mieć w swoich zaczarowanych skrzypcach” – pisał w „Muzykantach” Franciszek Kotula. W innym miejscu dodawał, że „trzeba było duszę diabłu oddać na wieczne potępienie. Tego się okropnie bali, ale słychać było, że i tacy byli, co granie przedkładali nad niebo, sami się do piekła pchali” . Dość wspomnieć także o tym, że nieraz skrzypce wiszące na ścianie grały same (!) oczarowując weselników i zadziwiając samych muzyków. Te historie dotyczą muzykantów grających na jednym z najbardziej popularnych instrumentów w polskiej tradycji wiejskiej – skrzypcach. Z popularnością i estymą, jaką darzono skrzypków, porównywać można chyba co najwyżej dudziarzy lub </a:t>
            </a:r>
            <a:r>
              <a:rPr lang="pl-PL" b="0" i="0" dirty="0" err="1">
                <a:effectLst/>
                <a:latin typeface="Georgia" panose="02040502050405020303" pitchFamily="18" charset="0"/>
              </a:rPr>
              <a:t>cymbalstów</a:t>
            </a:r>
            <a:r>
              <a:rPr lang="pl-PL" b="0" i="0" dirty="0">
                <a:effectLst/>
                <a:latin typeface="Georgia" panose="02040502050405020303" pitchFamily="18" charset="0"/>
              </a:rPr>
              <a:t>. Prymat skrzypiec jest jednak niepodważalny, o czym świadczy także fakt, iż jest to instrument, który występuje na terenie całego kraju.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4483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B57987-955B-3680-FF4E-AE1627082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618518"/>
            <a:ext cx="10133537" cy="1478570"/>
          </a:xfrm>
        </p:spPr>
        <p:txBody>
          <a:bodyPr/>
          <a:lstStyle/>
          <a:p>
            <a:pPr algn="ctr"/>
            <a:r>
              <a:rPr lang="pl-PL" dirty="0"/>
              <a:t>Jaką rolę dawniej pełniły skrzypce diabelskie?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2FD788D-133C-9ABC-2D5D-6A798ADE7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4461414"/>
          </a:xfrm>
        </p:spPr>
        <p:txBody>
          <a:bodyPr>
            <a:normAutofit/>
          </a:bodyPr>
          <a:lstStyle/>
          <a:p>
            <a:r>
              <a:rPr lang="pl-PL" dirty="0"/>
              <a:t>Dawniej skrzypce diabelskie pełniły wyłącznie rolę obrzędową, dopiero nowsze czasy sprawiły, że instrument zadomowił się w kapelach kaszubskich. Ale po kolei. Mimo, że diabelskie skrzypce w szczególności kojarzone są z regionem Kaszub, trzeba pamiętać, że występowały także na Kurpiach, Mazurach, na Lubelszczyźnie i Polesiu (w Europie podobne instrumenty spotykamy w Holandii, Rumunii, w krajach bałtyckich czy na Węgrzech). Na południu kraju, w okolicach Żywca, instrument nosi nazwę wakat.</a:t>
            </a:r>
          </a:p>
        </p:txBody>
      </p:sp>
    </p:spTree>
    <p:extLst>
      <p:ext uri="{BB962C8B-B14F-4D97-AF65-F5344CB8AC3E}">
        <p14:creationId xmlns:p14="http://schemas.microsoft.com/office/powerpoint/2010/main" val="292439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wód">
  <a:themeElements>
    <a:clrScheme name="Obwód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bwód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bwód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TM04033919[[fn=Obwód]]</Template>
  <TotalTime>51</TotalTime>
  <Words>1360</Words>
  <Application>Microsoft Office PowerPoint</Application>
  <PresentationFormat>Panoramiczny</PresentationFormat>
  <Paragraphs>40</Paragraphs>
  <Slides>12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8" baseType="lpstr">
      <vt:lpstr>Arial</vt:lpstr>
      <vt:lpstr>Georgia</vt:lpstr>
      <vt:lpstr>Open Sans</vt:lpstr>
      <vt:lpstr>Tw Cen MT</vt:lpstr>
      <vt:lpstr>Zilla Slab</vt:lpstr>
      <vt:lpstr>Obwód</vt:lpstr>
      <vt:lpstr>Diabelskie skrzypce</vt:lpstr>
      <vt:lpstr>Co to są?</vt:lpstr>
      <vt:lpstr>Jego cechy</vt:lpstr>
      <vt:lpstr>Budowa instrumentu</vt:lpstr>
      <vt:lpstr>Technika gry i rola w muzyce</vt:lpstr>
      <vt:lpstr>Największe na świecie diabelskie skrzypce</vt:lpstr>
      <vt:lpstr>Według kaszubskiej legendy…</vt:lpstr>
      <vt:lpstr>Czy każde skrzypce są diabelskie?</vt:lpstr>
      <vt:lpstr>Jaką rolę dawniej pełniły skrzypce diabelskie?</vt:lpstr>
      <vt:lpstr>Do czego kaszubi używali diabelskich skrzypiec?</vt:lpstr>
      <vt:lpstr>Od instrumentu obrzędowego do kapeli.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Diabelskie skrzypce</dc:title>
  <dc:creator>Wioleta Milewska</dc:creator>
  <cp:lastModifiedBy>Wioleta Milewska</cp:lastModifiedBy>
  <cp:revision>3</cp:revision>
  <dcterms:created xsi:type="dcterms:W3CDTF">2022-10-21T14:22:52Z</dcterms:created>
  <dcterms:modified xsi:type="dcterms:W3CDTF">2022-10-24T18:17:37Z</dcterms:modified>
</cp:coreProperties>
</file>