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60" r:id="rId4"/>
    <p:sldId id="261" r:id="rId5"/>
    <p:sldId id="262" r:id="rId6"/>
    <p:sldId id="267" r:id="rId7"/>
    <p:sldId id="268" r:id="rId8"/>
    <p:sldId id="269" r:id="rId9"/>
    <p:sldId id="263" r:id="rId10"/>
    <p:sldId id="264" r:id="rId11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33D19"/>
    <a:srgbClr val="6D4933"/>
    <a:srgbClr val="DCAD96"/>
    <a:srgbClr val="F6BC75"/>
    <a:srgbClr val="FDFDE5"/>
    <a:srgbClr val="191E17"/>
    <a:srgbClr val="C5CAD0"/>
    <a:srgbClr val="77839E"/>
    <a:srgbClr val="B4D6BE"/>
    <a:srgbClr val="2320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2016-08-24</a:t>
            </a:r>
            <a:endParaRPr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Kliknij, aby edytować style wzorca tekstu</a:t>
            </a:r>
          </a:p>
          <a:p>
            <a:pPr lvl="1" rtl="0"/>
            <a:r>
              <a:t>Drugi poziom</a:t>
            </a:r>
          </a:p>
          <a:p>
            <a:pPr lvl="2" rtl="0"/>
            <a:r>
              <a:t>Trzeci poziom</a:t>
            </a:r>
          </a:p>
          <a:p>
            <a:pPr lvl="3" rtl="0"/>
            <a:r>
              <a:t>Czwarty poziom</a:t>
            </a:r>
          </a:p>
          <a:p>
            <a:pPr lvl="4" rtl="0"/>
            <a:r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grpSp>
        <p:nvGrpSpPr>
          <p:cNvPr id="84" name="Grup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grpSp>
        <p:nvGrpSpPr>
          <p:cNvPr id="98" name="Grup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grpSp>
        <p:nvGrpSpPr>
          <p:cNvPr id="112" name="Grup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126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/>
              <a:t>Kliknij, aby edytować styl</a:t>
            </a:r>
            <a:endParaRPr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pl-PL"/>
              <a:t>Kliknij, aby edytować styl</a:t>
            </a:r>
            <a:endParaRPr dirty="0"/>
          </a:p>
        </p:txBody>
      </p:sp>
      <p:grpSp>
        <p:nvGrpSpPr>
          <p:cNvPr id="8" name="Grup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Dowolny kształt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Dowolny kształt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Grup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Dowolny kształt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Dowolny kształt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Dowolny kształt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Obraz — symbol zastępczy 2" descr="Pusty symbol zastępczy pozwalający dodać obraz. Kliknij symbol zastępczy i wybierz obraz, który chcesz dodać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Stopka — symbol zastępczy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Data — symbol zastępczy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Data — symbol zastępczy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obraz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"/>
          </a:p>
        </p:txBody>
      </p:sp>
      <p:grpSp>
        <p:nvGrpSpPr>
          <p:cNvPr id="9" name="Grup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39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grpSp>
        <p:nvGrpSpPr>
          <p:cNvPr id="22" name="Grup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Obraz — symbol zastępczy 33" descr="Pusty symbol zastępczy pozwalający dodać obraz. Kliknij symbol zastępczy i wybierz obraz, który chcesz dodać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40" name="Tekst — symbol zastępczy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zy obrazy z podpis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"/>
          </a:p>
        </p:txBody>
      </p:sp>
      <p:grpSp>
        <p:nvGrpSpPr>
          <p:cNvPr id="52" name="Grup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81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grpSp>
        <p:nvGrpSpPr>
          <p:cNvPr id="84" name="Grup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82" name="Tekst — symbol zastępczy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grpSp>
        <p:nvGrpSpPr>
          <p:cNvPr id="97" name="Grup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Dowolny kształt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Dowolny kształt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Dowolny kształt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Dowolny kształt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Dowolny kształt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Dowolny kształt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Dowolny kształt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Dowolny kształt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Dowolny kształt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Dowolny kształt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Dowolny kształt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Dowolny kształt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Obraz — symbol zastępczy 33" descr="Pusty symbol zastępczy pozwalający dodać obraz. Kliknij symbol zastępczy i wybierz obraz, który chcesz dodać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pl-PL"/>
              <a:t>Kliknij ikonę, aby dodać obraz</a:t>
            </a:r>
            <a:endParaRPr dirty="0"/>
          </a:p>
        </p:txBody>
      </p:sp>
      <p:sp>
        <p:nvSpPr>
          <p:cNvPr id="83" name="Tekst — symbol zastępczy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8" name="Numer slajdu — symbol zastępcz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2016-08-24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"/>
              <a:t>Kliknij, aby edytować styl wzorca tytułu</a:t>
            </a:r>
            <a:endParaRPr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"/>
              <a:t>Edytuj style wzorca tekstu</a:t>
            </a:r>
          </a:p>
          <a:p>
            <a:pPr lvl="1" rtl="0"/>
            <a:r>
              <a:rPr lang="pl"/>
              <a:t>Drugi poziom</a:t>
            </a:r>
          </a:p>
          <a:p>
            <a:pPr lvl="2" rtl="0"/>
            <a:r>
              <a:rPr lang="pl"/>
              <a:t>Trzeci poziom</a:t>
            </a:r>
          </a:p>
          <a:p>
            <a:pPr lvl="3" rtl="0"/>
            <a:r>
              <a:rPr lang="pl"/>
              <a:t>Czwarty poziom</a:t>
            </a:r>
          </a:p>
          <a:p>
            <a:pPr lvl="4" rtl="0"/>
            <a:r>
              <a:rPr lang="pl"/>
              <a:t>Piąty poziom</a:t>
            </a:r>
            <a:endParaRPr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opka — symbol zastępczy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Data — symbol zastępczy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2016-08-24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pl" sz="3600" dirty="0">
                <a:solidFill>
                  <a:schemeClr val="accent4"/>
                </a:solidFill>
              </a:rPr>
              <a:t>Konkurs fotograficzny „</a:t>
            </a:r>
            <a:r>
              <a:rPr lang="pl-PL" sz="3600" b="0" i="0" dirty="0">
                <a:solidFill>
                  <a:schemeClr val="accent4"/>
                </a:solidFill>
                <a:effectLst/>
              </a:rPr>
              <a:t>Osobliwości przyrodnicze Bełchatowa i okolic”</a:t>
            </a:r>
            <a:endParaRPr lang="pl" sz="3600" dirty="0">
              <a:solidFill>
                <a:schemeClr val="accent4"/>
              </a:solidFill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" dirty="0">
                <a:solidFill>
                  <a:schemeClr val="accent3"/>
                </a:solidFill>
              </a:rPr>
              <a:t>Maciej Tataruda</a:t>
            </a:r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52945" y="1427018"/>
            <a:ext cx="9447476" cy="717425"/>
          </a:xfrm>
        </p:spPr>
        <p:txBody>
          <a:bodyPr rtlCol="0">
            <a:normAutofit/>
          </a:bodyPr>
          <a:lstStyle/>
          <a:p>
            <a:pPr algn="ctr" rtl="0"/>
            <a:r>
              <a:rPr lang="pl" sz="2800" dirty="0"/>
              <a:t>Zakończenie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8A49D1AC-B3ED-47D2-972D-20801073254D}"/>
              </a:ext>
            </a:extLst>
          </p:cNvPr>
          <p:cNvSpPr txBox="1"/>
          <p:nvPr/>
        </p:nvSpPr>
        <p:spPr>
          <a:xfrm>
            <a:off x="1690734" y="2505670"/>
            <a:ext cx="9557468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dirty="0"/>
              <a:t>Bełchatów i jego okolice to godne uwagi miejsca </a:t>
            </a:r>
            <a:br>
              <a:rPr lang="pl-PL" sz="2400" dirty="0"/>
            </a:br>
            <a:r>
              <a:rPr lang="pl-PL" sz="2400" dirty="0"/>
              <a:t>na Ziemi. Mimo tego, że współcześnie trudno dostrzec </a:t>
            </a:r>
            <a:br>
              <a:rPr lang="pl-PL" sz="2400" dirty="0"/>
            </a:br>
            <a:r>
              <a:rPr lang="pl-PL" sz="2400" dirty="0"/>
              <a:t>ich urodę, jestem przekonany, że warto jej poszukiwać. Zdjęcia przeze mnie wykonane dowodzą, </a:t>
            </a:r>
            <a:br>
              <a:rPr lang="pl-PL" sz="2400" dirty="0"/>
            </a:br>
            <a:r>
              <a:rPr lang="pl-PL" sz="2400" dirty="0"/>
              <a:t>że nie jest to niemożliwe. </a:t>
            </a:r>
            <a:br>
              <a:rPr lang="pl-PL" sz="2400" dirty="0"/>
            </a:br>
            <a:r>
              <a:rPr lang="pl-PL" sz="2400" dirty="0"/>
              <a:t>Wystarczy się rozejrzeć dookoła siebie.</a:t>
            </a:r>
          </a:p>
          <a:p>
            <a:endParaRPr lang="pl-PL" sz="2800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ytuł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algn="ctr" rtl="0"/>
            <a:r>
              <a:rPr lang="pl-PL" dirty="0"/>
              <a:t>Wstęp</a:t>
            </a:r>
            <a:endParaRPr dirty="0"/>
          </a:p>
        </p:txBody>
      </p:sp>
      <p:sp>
        <p:nvSpPr>
          <p:cNvPr id="14" name="Zawartość — symbol zastępczy 13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marL="0" indent="0" rtl="0">
              <a:lnSpc>
                <a:spcPct val="150000"/>
              </a:lnSpc>
              <a:buNone/>
            </a:pPr>
            <a:r>
              <a:rPr lang="pl-PL" dirty="0"/>
              <a:t>Bełchatów oraz jego okolice to piękne miejsce.  </a:t>
            </a:r>
            <a:br>
              <a:rPr lang="pl-PL" dirty="0"/>
            </a:br>
            <a:r>
              <a:rPr lang="pl-PL" dirty="0"/>
              <a:t>Można tu zobaczyć wiele czarujących zjawisk. </a:t>
            </a:r>
            <a:br>
              <a:rPr lang="pl-PL" dirty="0"/>
            </a:br>
            <a:r>
              <a:rPr lang="pl-PL" dirty="0"/>
              <a:t>Zdjęcia, które przedstawiam, były wykonane pod wpływem chwili. Niecodzienne spojrzenie na świat oraz emocje, </a:t>
            </a:r>
            <a:br>
              <a:rPr lang="pl-PL" dirty="0"/>
            </a:br>
            <a:r>
              <a:rPr lang="pl-PL" dirty="0"/>
              <a:t>które towarzyszyły mi przy robieniu owych zdjęć, </a:t>
            </a:r>
            <a:br>
              <a:rPr lang="pl-PL" dirty="0"/>
            </a:br>
            <a:r>
              <a:rPr lang="pl-PL" dirty="0"/>
              <a:t>zostaną zaprezentowane w następnych slajdach.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„Krwisty zachód”</a:t>
            </a:r>
          </a:p>
        </p:txBody>
      </p:sp>
      <p:pic>
        <p:nvPicPr>
          <p:cNvPr id="8" name="Symbol zastępczy zawartości 7">
            <a:extLst>
              <a:ext uri="{FF2B5EF4-FFF2-40B4-BE49-F238E27FC236}">
                <a16:creationId xmlns:a16="http://schemas.microsoft.com/office/drawing/2014/main" id="{35284DD4-10E2-4CA2-A92D-F25B1DDD3B3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73" y="1825752"/>
            <a:ext cx="3140868" cy="4187825"/>
          </a:xfr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076CD7F-5C51-4BD3-A0BB-E82BC75361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212" y="1825752"/>
            <a:ext cx="4951414" cy="41879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>
                <a:solidFill>
                  <a:srgbClr val="D69E85"/>
                </a:solidFill>
              </a:rPr>
              <a:t>Wiosenny spacer. </a:t>
            </a:r>
            <a:br>
              <a:rPr lang="pl-PL" dirty="0">
                <a:solidFill>
                  <a:srgbClr val="D69E85"/>
                </a:solidFill>
              </a:rPr>
            </a:br>
            <a:r>
              <a:rPr lang="pl-PL" dirty="0">
                <a:solidFill>
                  <a:srgbClr val="D69E85"/>
                </a:solidFill>
              </a:rPr>
              <a:t>Wyszedłem z domu, </a:t>
            </a:r>
            <a:br>
              <a:rPr lang="pl-PL" dirty="0">
                <a:solidFill>
                  <a:srgbClr val="D69E85"/>
                </a:solidFill>
              </a:rPr>
            </a:br>
            <a:r>
              <a:rPr lang="pl-PL" dirty="0">
                <a:solidFill>
                  <a:srgbClr val="D69E85"/>
                </a:solidFill>
              </a:rPr>
              <a:t>aby się przewietrzyć </a:t>
            </a:r>
            <a:br>
              <a:rPr lang="pl-PL" dirty="0">
                <a:solidFill>
                  <a:srgbClr val="D69E85"/>
                </a:solidFill>
              </a:rPr>
            </a:br>
            <a:r>
              <a:rPr lang="pl-PL" dirty="0">
                <a:solidFill>
                  <a:srgbClr val="D69E85"/>
                </a:solidFill>
              </a:rPr>
              <a:t>i popatrzeć na piękne widoki okolic Mazur. Ku swojemu </a:t>
            </a:r>
            <a:r>
              <a:rPr lang="pl-PL" dirty="0">
                <a:solidFill>
                  <a:srgbClr val="D4063A"/>
                </a:solidFill>
              </a:rPr>
              <a:t>zdziwieniu na horyzoncie zobaczyłem imponujący </a:t>
            </a:r>
            <a:r>
              <a:rPr lang="pl-PL" dirty="0">
                <a:solidFill>
                  <a:srgbClr val="282A1F"/>
                </a:solidFill>
              </a:rPr>
              <a:t>zachód słońca. Odruchowo sięgnąłem po telefon, </a:t>
            </a:r>
            <a:br>
              <a:rPr lang="pl-PL" dirty="0">
                <a:solidFill>
                  <a:srgbClr val="282A1F"/>
                </a:solidFill>
              </a:rPr>
            </a:br>
            <a:r>
              <a:rPr lang="pl-PL" dirty="0">
                <a:solidFill>
                  <a:srgbClr val="282A1F"/>
                </a:solidFill>
              </a:rPr>
              <a:t>aby uwiecznić </a:t>
            </a:r>
            <a:br>
              <a:rPr lang="pl-PL" dirty="0">
                <a:solidFill>
                  <a:srgbClr val="282A1F"/>
                </a:solidFill>
              </a:rPr>
            </a:br>
            <a:r>
              <a:rPr lang="pl-PL" dirty="0">
                <a:solidFill>
                  <a:srgbClr val="282A1F"/>
                </a:solidFill>
              </a:rPr>
              <a:t>to ulotne zjawisko. </a:t>
            </a:r>
          </a:p>
        </p:txBody>
      </p:sp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 dirty="0">
                <a:solidFill>
                  <a:srgbClr val="7C96AF"/>
                </a:solidFill>
              </a:rPr>
              <a:t>„Zachód z okna”</a:t>
            </a:r>
          </a:p>
        </p:txBody>
      </p:sp>
      <p:pic>
        <p:nvPicPr>
          <p:cNvPr id="7" name="Symbol zastępczy zawartości 6">
            <a:extLst>
              <a:ext uri="{FF2B5EF4-FFF2-40B4-BE49-F238E27FC236}">
                <a16:creationId xmlns:a16="http://schemas.microsoft.com/office/drawing/2014/main" id="{FA63C183-2D70-4B52-AA94-F05B40FFC01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7473" y="1825625"/>
            <a:ext cx="3140868" cy="4187825"/>
          </a:xfr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4583FBF2-BDDC-4CEA-BEB6-EF4FF8F32D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5212" y="2116795"/>
            <a:ext cx="5584971" cy="360548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pl-PL" sz="2200" dirty="0">
                <a:solidFill>
                  <a:srgbClr val="738FA7"/>
                </a:solidFill>
              </a:rPr>
              <a:t>Uwielbiam to, </a:t>
            </a:r>
            <a:br>
              <a:rPr lang="pl-PL" sz="2200" dirty="0">
                <a:solidFill>
                  <a:srgbClr val="738FA7"/>
                </a:solidFill>
              </a:rPr>
            </a:br>
            <a:r>
              <a:rPr lang="pl-PL" sz="2200" dirty="0">
                <a:solidFill>
                  <a:srgbClr val="738FA7"/>
                </a:solidFill>
              </a:rPr>
              <a:t>co jest mi bliskie, </a:t>
            </a:r>
            <a:br>
              <a:rPr lang="pl-PL" sz="2200" dirty="0">
                <a:solidFill>
                  <a:srgbClr val="738FA7"/>
                </a:solidFill>
              </a:rPr>
            </a:br>
            <a:r>
              <a:rPr lang="pl-PL" sz="2200" dirty="0">
                <a:solidFill>
                  <a:srgbClr val="738FA7"/>
                </a:solidFill>
              </a:rPr>
              <a:t>co mogę obserwować z mojego okna. </a:t>
            </a:r>
            <a:r>
              <a:rPr lang="pl-PL" sz="2200" dirty="0">
                <a:solidFill>
                  <a:srgbClr val="F0C1BB"/>
                </a:solidFill>
              </a:rPr>
              <a:t>Najchętniej podziwiam zachody</a:t>
            </a:r>
            <a:r>
              <a:rPr lang="pl-PL" sz="2200" dirty="0">
                <a:solidFill>
                  <a:srgbClr val="FF0000"/>
                </a:solidFill>
              </a:rPr>
              <a:t> </a:t>
            </a:r>
            <a:r>
              <a:rPr lang="pl-PL" sz="2200" dirty="0">
                <a:solidFill>
                  <a:srgbClr val="23201B"/>
                </a:solidFill>
              </a:rPr>
              <a:t>słońca. Lubię je mieć w zasięgu wzroku. </a:t>
            </a:r>
          </a:p>
        </p:txBody>
      </p:sp>
    </p:spTree>
    <p:extLst>
      <p:ext uri="{BB962C8B-B14F-4D97-AF65-F5344CB8AC3E}">
        <p14:creationId xmlns:p14="http://schemas.microsoft.com/office/powerpoint/2010/main" val="2024694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858741" y="1001864"/>
            <a:ext cx="6026968" cy="4572000"/>
          </a:xfrm>
        </p:spPr>
        <p:txBody>
          <a:bodyPr rtlCol="0">
            <a:normAutofit/>
          </a:bodyPr>
          <a:lstStyle/>
          <a:p>
            <a:pPr rtl="0">
              <a:lnSpc>
                <a:spcPct val="200000"/>
              </a:lnSpc>
            </a:pPr>
            <a:r>
              <a:rPr lang="pl-PL" sz="2000" dirty="0">
                <a:solidFill>
                  <a:srgbClr val="93A3C4"/>
                </a:solidFill>
              </a:rPr>
              <a:t>Pochmurny dzień lata 2020 roku. Spacerując po ulicach Grocholic natrafiłem na lampę. Rozświetliła się idealnie nade mną. </a:t>
            </a:r>
            <a:r>
              <a:rPr lang="pl-PL" sz="2000" dirty="0">
                <a:solidFill>
                  <a:srgbClr val="B4D6BE"/>
                </a:solidFill>
              </a:rPr>
              <a:t>Kolor światła oraz to, że wokół niego</a:t>
            </a:r>
            <a:br>
              <a:rPr lang="pl-PL" sz="2000" dirty="0">
                <a:solidFill>
                  <a:srgbClr val="B4D6BE"/>
                </a:solidFill>
              </a:rPr>
            </a:br>
            <a:r>
              <a:rPr lang="pl-PL" sz="2000" dirty="0">
                <a:solidFill>
                  <a:srgbClr val="B4D6BE"/>
                </a:solidFill>
              </a:rPr>
              <a:t>był tak idealny widok, sprowokowały mnie do upamiętnienia tamtej chwil</a:t>
            </a:r>
            <a:r>
              <a:rPr lang="pl-PL" sz="2000" dirty="0">
                <a:solidFill>
                  <a:srgbClr val="A7CFB0"/>
                </a:solidFill>
              </a:rPr>
              <a:t>i.</a:t>
            </a:r>
            <a:endParaRPr lang="en-US" sz="2000" dirty="0">
              <a:solidFill>
                <a:srgbClr val="A7CFB0"/>
              </a:solidFill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9B985135-70E4-42E5-BF2F-09B29CF1B86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0875" y="214335"/>
            <a:ext cx="3144476" cy="642933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id="{8169414A-C6FC-477D-9D20-3B3E800451D1}"/>
              </a:ext>
            </a:extLst>
          </p:cNvPr>
          <p:cNvSpPr txBox="1"/>
          <p:nvPr/>
        </p:nvSpPr>
        <p:spPr>
          <a:xfrm>
            <a:off x="1159895" y="0"/>
            <a:ext cx="6217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600" dirty="0">
                <a:solidFill>
                  <a:srgbClr val="8597BD"/>
                </a:solidFill>
              </a:rPr>
              <a:t>„Narodziny światła”</a:t>
            </a:r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" dirty="0">
                <a:solidFill>
                  <a:srgbClr val="72809D"/>
                </a:solidFill>
              </a:rPr>
              <a:t>„Chmura śniegu”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1302527" y="1811849"/>
            <a:ext cx="4044363" cy="2593896"/>
          </a:xfrm>
        </p:spPr>
        <p:txBody>
          <a:bodyPr rtlCol="0">
            <a:noAutofit/>
          </a:bodyPr>
          <a:lstStyle/>
          <a:p>
            <a:r>
              <a:rPr lang="pl-PL" sz="2000" dirty="0">
                <a:solidFill>
                  <a:srgbClr val="CEBAAD"/>
                </a:solidFill>
              </a:rPr>
              <a:t>Zimowy spacer. Przechadzałem się </a:t>
            </a:r>
            <a:br>
              <a:rPr lang="pl-PL" sz="2000" dirty="0">
                <a:solidFill>
                  <a:srgbClr val="CEBAAD"/>
                </a:solidFill>
              </a:rPr>
            </a:br>
            <a:r>
              <a:rPr lang="pl-PL" sz="2000" dirty="0">
                <a:solidFill>
                  <a:srgbClr val="CEBAAD"/>
                </a:solidFill>
              </a:rPr>
              <a:t>między polami. </a:t>
            </a:r>
            <a:br>
              <a:rPr lang="pl-PL" sz="2000" dirty="0">
                <a:solidFill>
                  <a:srgbClr val="CEBAAD"/>
                </a:solidFill>
              </a:rPr>
            </a:br>
            <a:r>
              <a:rPr lang="pl-PL" sz="2000" dirty="0">
                <a:solidFill>
                  <a:srgbClr val="CEBAAD"/>
                </a:solidFill>
              </a:rPr>
              <a:t>Z</a:t>
            </a:r>
            <a:r>
              <a:rPr lang="pl-PL" sz="2000" dirty="0">
                <a:solidFill>
                  <a:srgbClr val="DAB19F"/>
                </a:solidFill>
              </a:rPr>
              <a:t>auważyłem olśniewający krajobraz: z kominów</a:t>
            </a:r>
            <a:r>
              <a:rPr lang="pl-PL" sz="2000" dirty="0">
                <a:solidFill>
                  <a:srgbClr val="CFA99D"/>
                </a:solidFill>
              </a:rPr>
              <a:t> </a:t>
            </a:r>
            <a:r>
              <a:rPr lang="pl-PL" sz="2000" dirty="0">
                <a:solidFill>
                  <a:srgbClr val="77839E"/>
                </a:solidFill>
              </a:rPr>
              <a:t>elektrowni Bełchatów unosił się dym. Nie spodziewałem się, że śnieg i dym </a:t>
            </a:r>
            <a:r>
              <a:rPr lang="pl-PL" sz="2000" dirty="0">
                <a:solidFill>
                  <a:srgbClr val="64718E"/>
                </a:solidFill>
              </a:rPr>
              <a:t>stanowią tak świetny duet. </a:t>
            </a:r>
            <a:endParaRPr lang="en-US" sz="2000" dirty="0">
              <a:solidFill>
                <a:srgbClr val="64718E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2FF55B5-BF7B-4207-814C-6D499D2EBEC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114038" y="177045"/>
            <a:ext cx="3239738" cy="6190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914400" y="304800"/>
            <a:ext cx="10209214" cy="1219200"/>
          </a:xfrm>
        </p:spPr>
        <p:txBody>
          <a:bodyPr rtlCol="0"/>
          <a:lstStyle/>
          <a:p>
            <a:pPr rtl="0"/>
            <a:r>
              <a:rPr lang="pl" dirty="0">
                <a:solidFill>
                  <a:srgbClr val="5D594F"/>
                </a:solidFill>
              </a:rPr>
              <a:t>„Słoneczna zabawa”</a:t>
            </a:r>
          </a:p>
        </p:txBody>
      </p:sp>
      <p:sp>
        <p:nvSpPr>
          <p:cNvPr id="9" name="Tekst — symbol zastępczy 8"/>
          <p:cNvSpPr>
            <a:spLocks noGrp="1"/>
          </p:cNvSpPr>
          <p:nvPr>
            <p:ph type="body" sz="half" idx="2"/>
          </p:nvPr>
        </p:nvSpPr>
        <p:spPr>
          <a:xfrm>
            <a:off x="1258229" y="1838619"/>
            <a:ext cx="2743200" cy="2658022"/>
          </a:xfrm>
        </p:spPr>
        <p:txBody>
          <a:bodyPr rtlCol="0">
            <a:noAutofit/>
          </a:bodyPr>
          <a:lstStyle/>
          <a:p>
            <a:pPr rtl="0"/>
            <a:r>
              <a:rPr lang="pl-PL" sz="1750" dirty="0">
                <a:solidFill>
                  <a:srgbClr val="C5CAD0"/>
                </a:solidFill>
              </a:rPr>
              <a:t>Z mojego okna można dostrzec każdą zmianę </a:t>
            </a:r>
            <a:r>
              <a:rPr lang="pl-PL" sz="1750" dirty="0">
                <a:solidFill>
                  <a:srgbClr val="191E17"/>
                </a:solidFill>
              </a:rPr>
              <a:t>pogody. W chwilę </a:t>
            </a:r>
            <a:br>
              <a:rPr lang="pl-PL" sz="1750" dirty="0">
                <a:solidFill>
                  <a:srgbClr val="191E17"/>
                </a:solidFill>
              </a:rPr>
            </a:br>
            <a:r>
              <a:rPr lang="pl-PL" sz="1750" dirty="0">
                <a:solidFill>
                  <a:srgbClr val="191E17"/>
                </a:solidFill>
              </a:rPr>
              <a:t>po deszczu, </a:t>
            </a:r>
            <a:br>
              <a:rPr lang="pl-PL" sz="1750" dirty="0">
                <a:solidFill>
                  <a:srgbClr val="191E17"/>
                </a:solidFill>
              </a:rPr>
            </a:br>
            <a:r>
              <a:rPr lang="pl-PL" sz="1750" dirty="0">
                <a:solidFill>
                  <a:srgbClr val="F6BC75"/>
                </a:solidFill>
              </a:rPr>
              <a:t>który ozdobił szyby kroplami, słońce zaczyna bawić się </a:t>
            </a:r>
            <a:br>
              <a:rPr lang="pl-PL" sz="1750" dirty="0">
                <a:solidFill>
                  <a:srgbClr val="26271F"/>
                </a:solidFill>
              </a:rPr>
            </a:br>
            <a:r>
              <a:rPr lang="pl-PL" sz="1750" dirty="0">
                <a:solidFill>
                  <a:srgbClr val="26271F"/>
                </a:solidFill>
              </a:rPr>
              <a:t>w chowanego. To wyłania się zza drzew, to chowa się za nimi. </a:t>
            </a:r>
            <a:endParaRPr lang="en-US" sz="1750" dirty="0">
              <a:solidFill>
                <a:srgbClr val="494C32"/>
              </a:solidFill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A4FD52C-C5A3-4C58-BE3A-1650A81B2ED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881" y="418407"/>
            <a:ext cx="3210733" cy="6134793"/>
          </a:xfrm>
          <a:prstGeom prst="rect">
            <a:avLst/>
          </a:prstGeom>
        </p:spPr>
      </p:pic>
      <p:sp>
        <p:nvSpPr>
          <p:cNvPr id="4" name="Prostokąt 3">
            <a:extLst>
              <a:ext uri="{FF2B5EF4-FFF2-40B4-BE49-F238E27FC236}">
                <a16:creationId xmlns:a16="http://schemas.microsoft.com/office/drawing/2014/main" id="{89889B50-E393-4938-B082-8503C6183561}"/>
              </a:ext>
            </a:extLst>
          </p:cNvPr>
          <p:cNvSpPr/>
          <p:nvPr/>
        </p:nvSpPr>
        <p:spPr>
          <a:xfrm>
            <a:off x="4345257" y="1453161"/>
            <a:ext cx="3347499" cy="3428939"/>
          </a:xfrm>
          <a:prstGeom prst="rect">
            <a:avLst/>
          </a:prstGeom>
          <a:solidFill>
            <a:srgbClr val="F4F9FD"/>
          </a:solidFill>
          <a:ln>
            <a:solidFill>
              <a:srgbClr val="F4F9F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ymbol zastępczy tekstu 9"/>
          <p:cNvSpPr>
            <a:spLocks noGrp="1"/>
          </p:cNvSpPr>
          <p:nvPr>
            <p:ph type="body" sz="half" idx="21"/>
          </p:nvPr>
        </p:nvSpPr>
        <p:spPr>
          <a:xfrm>
            <a:off x="911427" y="1021952"/>
            <a:ext cx="3785263" cy="4530950"/>
          </a:xfrm>
        </p:spPr>
        <p:txBody>
          <a:bodyPr rtlCol="0">
            <a:normAutofit/>
          </a:bodyPr>
          <a:lstStyle/>
          <a:p>
            <a:pPr algn="ctr" rtl="0"/>
            <a:r>
              <a:rPr lang="pl-PL" sz="2000" dirty="0">
                <a:solidFill>
                  <a:srgbClr val="8D7B8C"/>
                </a:solidFill>
              </a:rPr>
              <a:t>Jesienny odpoczynek. Pewnego wieczoru usiadłem na </a:t>
            </a:r>
            <a:r>
              <a:rPr lang="pl-PL" sz="2000" dirty="0">
                <a:solidFill>
                  <a:srgbClr val="F5D9B7"/>
                </a:solidFill>
              </a:rPr>
              <a:t>parapecie. Rozmyślałem nad przyszłością i nad sobą w niej. Myśli pobiegły </a:t>
            </a:r>
            <a:br>
              <a:rPr lang="pl-PL" sz="2000" dirty="0">
                <a:solidFill>
                  <a:srgbClr val="F5D9B7"/>
                </a:solidFill>
              </a:rPr>
            </a:br>
            <a:r>
              <a:rPr lang="pl-PL" sz="2000" dirty="0">
                <a:solidFill>
                  <a:srgbClr val="F5D9B7"/>
                </a:solidFill>
              </a:rPr>
              <a:t>ku starości. Nagle ujrzałem, </a:t>
            </a:r>
            <a:br>
              <a:rPr lang="pl-PL" sz="2000" dirty="0">
                <a:solidFill>
                  <a:srgbClr val="F5D9B7"/>
                </a:solidFill>
              </a:rPr>
            </a:br>
            <a:r>
              <a:rPr lang="pl-PL" sz="2000" dirty="0">
                <a:solidFill>
                  <a:srgbClr val="F5D9B7"/>
                </a:solidFill>
              </a:rPr>
              <a:t>że zachodzi słońce. </a:t>
            </a:r>
            <a:br>
              <a:rPr lang="pl-PL" sz="2000" dirty="0">
                <a:solidFill>
                  <a:srgbClr val="F5D9B7"/>
                </a:solidFill>
              </a:rPr>
            </a:br>
            <a:r>
              <a:rPr lang="pl-PL" sz="2000" dirty="0">
                <a:solidFill>
                  <a:srgbClr val="060709"/>
                </a:solidFill>
              </a:rPr>
              <a:t>Odbiło piętno na chmurach </a:t>
            </a:r>
            <a:br>
              <a:rPr lang="pl-PL" sz="2000" dirty="0">
                <a:solidFill>
                  <a:srgbClr val="060709"/>
                </a:solidFill>
              </a:rPr>
            </a:br>
            <a:r>
              <a:rPr lang="pl-PL" sz="2000" dirty="0">
                <a:solidFill>
                  <a:srgbClr val="060709"/>
                </a:solidFill>
              </a:rPr>
              <a:t>i ukazało swój blask. Pomyślałem, </a:t>
            </a:r>
            <a:br>
              <a:rPr lang="pl-PL" sz="2000" dirty="0">
                <a:solidFill>
                  <a:srgbClr val="060709"/>
                </a:solidFill>
              </a:rPr>
            </a:br>
            <a:r>
              <a:rPr lang="pl-PL" sz="2000" dirty="0">
                <a:solidFill>
                  <a:srgbClr val="060709"/>
                </a:solidFill>
              </a:rPr>
              <a:t>że kończące się życie </a:t>
            </a:r>
            <a:br>
              <a:rPr lang="pl-PL" sz="2000" dirty="0">
                <a:solidFill>
                  <a:srgbClr val="060709"/>
                </a:solidFill>
              </a:rPr>
            </a:br>
            <a:r>
              <a:rPr lang="pl-PL" sz="2000" dirty="0">
                <a:solidFill>
                  <a:srgbClr val="060709"/>
                </a:solidFill>
              </a:rPr>
              <a:t>może być tak zdumiewające i wzruszające, </a:t>
            </a:r>
            <a:br>
              <a:rPr lang="pl-PL" sz="2000" dirty="0">
                <a:solidFill>
                  <a:srgbClr val="060709"/>
                </a:solidFill>
              </a:rPr>
            </a:br>
            <a:r>
              <a:rPr lang="pl-PL" sz="2000" dirty="0">
                <a:solidFill>
                  <a:srgbClr val="060709"/>
                </a:solidFill>
              </a:rPr>
              <a:t>jak kończący się dzień. </a:t>
            </a:r>
            <a:endParaRPr lang="en-US" sz="2000" dirty="0">
              <a:solidFill>
                <a:srgbClr val="EFCDA1"/>
              </a:solidFill>
            </a:endParaRPr>
          </a:p>
        </p:txBody>
      </p:sp>
      <p:sp>
        <p:nvSpPr>
          <p:cNvPr id="3" name="Tytuł 2">
            <a:extLst>
              <a:ext uri="{FF2B5EF4-FFF2-40B4-BE49-F238E27FC236}">
                <a16:creationId xmlns:a16="http://schemas.microsoft.com/office/drawing/2014/main" id="{F0B3ADED-75C2-4F95-88E7-41994112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473" y="-60544"/>
            <a:ext cx="4552603" cy="866879"/>
          </a:xfrm>
        </p:spPr>
        <p:txBody>
          <a:bodyPr>
            <a:normAutofit/>
          </a:bodyPr>
          <a:lstStyle/>
          <a:p>
            <a:r>
              <a:rPr lang="pl-PL" sz="2000" dirty="0">
                <a:solidFill>
                  <a:srgbClr val="C49B99"/>
                </a:solidFill>
              </a:rPr>
              <a:t>„Przyszłość w przestworzach”</a:t>
            </a:r>
            <a:br>
              <a:rPr lang="pl-PL" sz="2000" dirty="0">
                <a:solidFill>
                  <a:srgbClr val="C49B99"/>
                </a:solidFill>
              </a:rPr>
            </a:br>
            <a:endParaRPr lang="pl-PL" sz="2000" dirty="0">
              <a:solidFill>
                <a:srgbClr val="C49B99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4BAB5CB4-C270-4766-A5B3-7B7D0ED0FA0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645" y="224187"/>
            <a:ext cx="3574472" cy="6126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30726" y="-116379"/>
            <a:ext cx="6858002" cy="1338350"/>
          </a:xfrm>
        </p:spPr>
        <p:txBody>
          <a:bodyPr rtlCol="0"/>
          <a:lstStyle/>
          <a:p>
            <a:pPr rtl="0"/>
            <a:r>
              <a:rPr lang="pl" dirty="0">
                <a:solidFill>
                  <a:srgbClr val="FAD1B5"/>
                </a:solidFill>
              </a:rPr>
              <a:t>„Wodna roślinność”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3287225" y="1535294"/>
            <a:ext cx="5386653" cy="3787412"/>
          </a:xfrm>
        </p:spPr>
        <p:txBody>
          <a:bodyPr rtlCol="0">
            <a:normAutofit/>
          </a:bodyPr>
          <a:lstStyle/>
          <a:p>
            <a:r>
              <a:rPr lang="pl-PL" dirty="0">
                <a:solidFill>
                  <a:srgbClr val="DCAD96"/>
                </a:solidFill>
              </a:rPr>
              <a:t>Wolę kontakt z przyrodą </a:t>
            </a:r>
            <a:br>
              <a:rPr lang="pl-PL" dirty="0">
                <a:solidFill>
                  <a:srgbClr val="DCAD96"/>
                </a:solidFill>
              </a:rPr>
            </a:br>
            <a:r>
              <a:rPr lang="pl-PL" dirty="0">
                <a:solidFill>
                  <a:srgbClr val="DCAD96"/>
                </a:solidFill>
              </a:rPr>
              <a:t>niż kontakt z ludźmi. </a:t>
            </a:r>
            <a:r>
              <a:rPr lang="pl-PL" dirty="0">
                <a:solidFill>
                  <a:srgbClr val="6D4933"/>
                </a:solidFill>
              </a:rPr>
              <a:t>Zakochałem się w tej roślinie </a:t>
            </a:r>
            <a:br>
              <a:rPr lang="pl-PL" dirty="0">
                <a:solidFill>
                  <a:srgbClr val="6D4933"/>
                </a:solidFill>
              </a:rPr>
            </a:br>
            <a:r>
              <a:rPr lang="pl-PL" dirty="0">
                <a:solidFill>
                  <a:srgbClr val="6D4933"/>
                </a:solidFill>
              </a:rPr>
              <a:t>od pierwszego wejrzenia, </a:t>
            </a:r>
            <a:br>
              <a:rPr lang="pl-PL" dirty="0">
                <a:solidFill>
                  <a:srgbClr val="6D4933"/>
                </a:solidFill>
              </a:rPr>
            </a:br>
            <a:r>
              <a:rPr lang="pl-PL" dirty="0">
                <a:solidFill>
                  <a:srgbClr val="6D4933"/>
                </a:solidFill>
              </a:rPr>
              <a:t>gdy zobaczyłem ją na wystawie. </a:t>
            </a:r>
            <a:r>
              <a:rPr lang="pl-PL" dirty="0">
                <a:solidFill>
                  <a:srgbClr val="433D19"/>
                </a:solidFill>
              </a:rPr>
              <a:t>Zdecydowanie była królową ekspozycji. Od pięciu miesięcy towarzyszy mi ona</a:t>
            </a:r>
            <a:br>
              <a:rPr lang="pl-PL" dirty="0">
                <a:solidFill>
                  <a:srgbClr val="433D19"/>
                </a:solidFill>
              </a:rPr>
            </a:br>
            <a:r>
              <a:rPr lang="pl-PL" dirty="0">
                <a:solidFill>
                  <a:srgbClr val="433D19"/>
                </a:solidFill>
              </a:rPr>
              <a:t>w przemyśleniach </a:t>
            </a:r>
            <a:br>
              <a:rPr lang="pl-PL" dirty="0">
                <a:solidFill>
                  <a:srgbClr val="433D19"/>
                </a:solidFill>
              </a:rPr>
            </a:br>
            <a:r>
              <a:rPr lang="pl-PL" dirty="0">
                <a:solidFill>
                  <a:srgbClr val="2F1611"/>
                </a:solidFill>
              </a:rPr>
              <a:t>i umila długie wieczory.</a:t>
            </a:r>
            <a:endParaRPr lang="en-US" dirty="0">
              <a:solidFill>
                <a:srgbClr val="2F1611"/>
              </a:solidFill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752A785-74C3-4398-BF5F-81137E74F22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3878" y="149629"/>
            <a:ext cx="3297745" cy="6301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acja natury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03431377.potx" id="{56A48130-F36A-41C3-8C0C-0EF853C6708B}" vid="{0432F83B-7085-406B-BFE7-677E72A6CADA}"/>
    </a:ext>
  </a:extLst>
</a:theme>
</file>

<file path=ppt/theme/theme2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Tęczowa prezentacja</Template>
  <TotalTime>150</TotalTime>
  <Words>447</Words>
  <Application>Microsoft Office PowerPoint</Application>
  <PresentationFormat>Panoramiczny</PresentationFormat>
  <Paragraphs>22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3" baseType="lpstr">
      <vt:lpstr>Arial</vt:lpstr>
      <vt:lpstr>Segoe Print</vt:lpstr>
      <vt:lpstr>Ilustracja natury 16:9</vt:lpstr>
      <vt:lpstr>Konkurs fotograficzny „Osobliwości przyrodnicze Bełchatowa i okolic”</vt:lpstr>
      <vt:lpstr>Wstęp</vt:lpstr>
      <vt:lpstr>„Krwisty zachód”</vt:lpstr>
      <vt:lpstr>„Zachód z okna”</vt:lpstr>
      <vt:lpstr>Prezentacja programu PowerPoint</vt:lpstr>
      <vt:lpstr>„Chmura śniegu”</vt:lpstr>
      <vt:lpstr>„Słoneczna zabawa”</vt:lpstr>
      <vt:lpstr>„Przyszłość w przestworzach” </vt:lpstr>
      <vt:lpstr>„Wodna roślinność”</vt:lpstr>
      <vt:lpstr>Zakończenie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Konkurs fotograficzny „Osobliwości przyrodnicze Bełchatowa i okolic”</dc:title>
  <dc:creator>Maciej Tataruda</dc:creator>
  <cp:lastModifiedBy>Maciej Tataruda</cp:lastModifiedBy>
  <cp:revision>16</cp:revision>
  <dcterms:created xsi:type="dcterms:W3CDTF">2021-04-11T19:22:12Z</dcterms:created>
  <dcterms:modified xsi:type="dcterms:W3CDTF">2021-04-13T20:00:01Z</dcterms:modified>
</cp:coreProperties>
</file>