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44" y="6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092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0920" cy="4674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Obraz 37"/>
          <p:cNvPicPr/>
          <p:nvPr/>
        </p:nvPicPr>
        <p:blipFill>
          <a:blip r:embed="rId14"/>
          <a:stretch/>
        </p:blipFill>
        <p:spPr>
          <a:xfrm>
            <a:off x="-16920" y="-12240"/>
            <a:ext cx="10096200" cy="94752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4000" y="1866600"/>
            <a:ext cx="9070920" cy="13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FFFFFF"/>
                </a:solidFill>
                <a:latin typeface="Arial"/>
                <a:ea typeface="DejaVu Sans"/>
              </a:rPr>
              <a:t>Łowcy oddechów - sposoby oddychania organizmów.</a:t>
            </a: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1157040"/>
            <a:ext cx="9070920" cy="67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ODDYCHANIE KOMÓRKOWE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04000" y="2232000"/>
            <a:ext cx="9070920" cy="43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000"/>
          </a:bodyPr>
          <a:lstStyle/>
          <a:p>
            <a:pPr marL="432000" indent="-323280" algn="ctr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4800" b="0" strike="noStrike" spc="-1">
                <a:solidFill>
                  <a:srgbClr val="000000"/>
                </a:solidFill>
                <a:latin typeface="Arial"/>
                <a:ea typeface="DejaVu Sans"/>
              </a:rPr>
              <a:t>to proces, który zachodzi </a:t>
            </a:r>
            <a:r>
              <a:t/>
            </a:r>
            <a:br/>
            <a:r>
              <a:rPr lang="pl-PL" sz="4800" b="0" strike="noStrike" spc="-1">
                <a:solidFill>
                  <a:srgbClr val="000000"/>
                </a:solidFill>
                <a:latin typeface="Arial"/>
                <a:ea typeface="DejaVu Sans"/>
              </a:rPr>
              <a:t>w komórce. </a:t>
            </a:r>
            <a:endParaRPr lang="pl-PL" sz="4800" b="0" strike="noStrike" spc="-1">
              <a:latin typeface="Arial"/>
            </a:endParaRPr>
          </a:p>
          <a:p>
            <a:pPr marL="432000" indent="-323280" algn="ctr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t/>
            </a:r>
            <a:br/>
            <a:r>
              <a:rPr lang="pl-PL" sz="4800" b="0" strike="noStrike" spc="-1">
                <a:solidFill>
                  <a:srgbClr val="000000"/>
                </a:solidFill>
                <a:latin typeface="Arial"/>
                <a:ea typeface="DejaVu Sans"/>
              </a:rPr>
              <a:t>Polega on na rozkładzie substancji pokarmowych </a:t>
            </a:r>
            <a:r>
              <a:t/>
            </a:r>
            <a:br/>
            <a:r>
              <a:rPr lang="pl-PL" sz="4800" b="0" strike="noStrike" spc="-1">
                <a:solidFill>
                  <a:srgbClr val="000000"/>
                </a:solidFill>
                <a:latin typeface="Arial"/>
                <a:ea typeface="DejaVu Sans"/>
              </a:rPr>
              <a:t>i uwolnieniu zawartej w nich energii.</a:t>
            </a:r>
            <a:endParaRPr lang="pl-PL" sz="4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76000" y="1152000"/>
            <a:ext cx="9071280" cy="606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ODDYCHANIE TLENOWE – polega na rozkładzie substancji pokarmowych, np. glukozy, do dwutlenku węgla oraz wody, i uwolnieniu energii. Proces ten zachodzi w </a:t>
            </a:r>
            <a:r>
              <a:rPr lang="pl-PL" sz="2800" b="0" strike="noStrike" spc="-1">
                <a:solidFill>
                  <a:srgbClr val="FF0000"/>
                </a:solidFill>
                <a:latin typeface="Arial"/>
                <a:ea typeface="DejaVu Sans"/>
              </a:rPr>
              <a:t>mitochondriach i wymaga obecności </a:t>
            </a:r>
            <a:r>
              <a:rPr lang="pl-PL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tlenu.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A933"/>
                </a:solidFill>
                <a:latin typeface="Arial"/>
                <a:ea typeface="DejaVu Sans"/>
              </a:rPr>
              <a:t>glukoza+tlen</a:t>
            </a:r>
            <a:r>
              <a:rPr lang="pl-PL" sz="2800" b="0" strike="noStrike" spc="-1">
                <a:solidFill>
                  <a:srgbClr val="00A933"/>
                </a:solidFill>
                <a:latin typeface="Times New Roman"/>
                <a:ea typeface="Times New Roman"/>
              </a:rPr>
              <a:t>→</a:t>
            </a:r>
            <a:r>
              <a:rPr lang="pl-PL" sz="2800" b="0" strike="noStrike" spc="-1">
                <a:solidFill>
                  <a:srgbClr val="00A933"/>
                </a:solidFill>
                <a:latin typeface="Arial"/>
                <a:ea typeface="Times New Roman"/>
              </a:rPr>
              <a:t>dwutlenek węgla+woda+energia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A933"/>
                </a:solidFill>
                <a:latin typeface="Arial"/>
                <a:ea typeface="Times New Roman"/>
              </a:rPr>
              <a:t>FERMENTACJA – polega na beztlenowym rozkładzie substancji pokarmowych, np. glukozy, do prostszego związku, i uwolnieniu energii. Proces ten zachodzi w </a:t>
            </a:r>
            <a:r>
              <a:rPr lang="pl-PL" sz="2800" b="0" strike="noStrike" spc="-1">
                <a:solidFill>
                  <a:srgbClr val="FF0000"/>
                </a:solidFill>
                <a:latin typeface="Arial"/>
                <a:ea typeface="Times New Roman"/>
              </a:rPr>
              <a:t>cytozolu.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FF0000"/>
                </a:solidFill>
                <a:latin typeface="Arial"/>
                <a:ea typeface="Times New Roman"/>
              </a:rPr>
              <a:t>glukoza</a:t>
            </a:r>
            <a:r>
              <a:rPr lang="pl-PL" sz="2800" b="0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→</a:t>
            </a:r>
            <a:r>
              <a:rPr lang="pl-PL" sz="2800" b="0" strike="noStrike" spc="-1">
                <a:solidFill>
                  <a:srgbClr val="FF0000"/>
                </a:solidFill>
                <a:latin typeface="Arial"/>
                <a:ea typeface="Times New Roman"/>
              </a:rPr>
              <a:t>alkohol etylowy+dwutlenek węgla+energia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704160"/>
            <a:ext cx="9070920" cy="67068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Na czym polega wymiana gazowa?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120" name="Obraz 119"/>
          <p:cNvPicPr/>
          <p:nvPr/>
        </p:nvPicPr>
        <p:blipFill>
          <a:blip r:embed="rId2"/>
          <a:stretch/>
        </p:blipFill>
        <p:spPr>
          <a:xfrm>
            <a:off x="4070520" y="2664000"/>
            <a:ext cx="2264760" cy="3194280"/>
          </a:xfrm>
          <a:prstGeom prst="rect">
            <a:avLst/>
          </a:prstGeom>
          <a:ln>
            <a:noFill/>
          </a:ln>
        </p:spPr>
      </p:pic>
      <p:sp>
        <p:nvSpPr>
          <p:cNvPr id="121" name="CustomShape 2"/>
          <p:cNvSpPr/>
          <p:nvPr/>
        </p:nvSpPr>
        <p:spPr>
          <a:xfrm>
            <a:off x="7128000" y="3024000"/>
            <a:ext cx="2087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dwutlenek węgla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7344000" y="4824000"/>
            <a:ext cx="1799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tlen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1008000" y="2952000"/>
            <a:ext cx="2015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dwutlenek węgla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24" name="CustomShape 5"/>
          <p:cNvSpPr/>
          <p:nvPr/>
        </p:nvSpPr>
        <p:spPr>
          <a:xfrm>
            <a:off x="1152000" y="4608000"/>
            <a:ext cx="1727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tlen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25" name="Line 6"/>
          <p:cNvSpPr/>
          <p:nvPr/>
        </p:nvSpPr>
        <p:spPr>
          <a:xfrm flipH="1" flipV="1">
            <a:off x="720000" y="5184000"/>
            <a:ext cx="2088000" cy="72000"/>
          </a:xfrm>
          <a:prstGeom prst="line">
            <a:avLst/>
          </a:prstGeom>
          <a:ln>
            <a:solidFill>
              <a:srgbClr val="3465A4"/>
            </a:solidFill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Line 7"/>
          <p:cNvSpPr/>
          <p:nvPr/>
        </p:nvSpPr>
        <p:spPr>
          <a:xfrm flipH="1">
            <a:off x="6624000" y="5256000"/>
            <a:ext cx="1872000" cy="0"/>
          </a:xfrm>
          <a:prstGeom prst="line">
            <a:avLst/>
          </a:prstGeom>
          <a:ln>
            <a:solidFill>
              <a:srgbClr val="3465A4"/>
            </a:solidFill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Line 8"/>
          <p:cNvSpPr/>
          <p:nvPr/>
        </p:nvSpPr>
        <p:spPr>
          <a:xfrm flipH="1">
            <a:off x="576000" y="3456000"/>
            <a:ext cx="2232000" cy="0"/>
          </a:xfrm>
          <a:prstGeom prst="line">
            <a:avLst/>
          </a:prstGeom>
          <a:ln>
            <a:solidFill>
              <a:srgbClr val="3465A4"/>
            </a:solidFill>
            <a:headEnd type="triangle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Line 9"/>
          <p:cNvSpPr/>
          <p:nvPr/>
        </p:nvSpPr>
        <p:spPr>
          <a:xfrm flipH="1">
            <a:off x="6768000" y="3456000"/>
            <a:ext cx="2088000" cy="0"/>
          </a:xfrm>
          <a:prstGeom prst="line">
            <a:avLst/>
          </a:prstGeom>
          <a:ln>
            <a:solidFill>
              <a:srgbClr val="3465A4"/>
            </a:solidFill>
            <a:headEnd type="triangle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10"/>
          <p:cNvSpPr/>
          <p:nvPr/>
        </p:nvSpPr>
        <p:spPr>
          <a:xfrm>
            <a:off x="1008000" y="6696000"/>
            <a:ext cx="2015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DZIEŃ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30" name="CustomShape 11"/>
          <p:cNvSpPr/>
          <p:nvPr/>
        </p:nvSpPr>
        <p:spPr>
          <a:xfrm>
            <a:off x="7128000" y="6624000"/>
            <a:ext cx="1943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NOC</a:t>
            </a:r>
            <a:endParaRPr lang="pl-PL" sz="1800" b="0" strike="noStrike" spc="-1">
              <a:latin typeface="Arial"/>
            </a:endParaRPr>
          </a:p>
        </p:txBody>
      </p:sp>
      <p:pic>
        <p:nvPicPr>
          <p:cNvPr id="131" name="Obraz 130"/>
          <p:cNvPicPr/>
          <p:nvPr/>
        </p:nvPicPr>
        <p:blipFill>
          <a:blip r:embed="rId3"/>
          <a:stretch/>
        </p:blipFill>
        <p:spPr>
          <a:xfrm>
            <a:off x="216000" y="1800000"/>
            <a:ext cx="1223280" cy="1056600"/>
          </a:xfrm>
          <a:prstGeom prst="rect">
            <a:avLst/>
          </a:prstGeom>
          <a:ln>
            <a:noFill/>
          </a:ln>
        </p:spPr>
      </p:pic>
      <p:pic>
        <p:nvPicPr>
          <p:cNvPr id="132" name="Obraz 131"/>
          <p:cNvPicPr/>
          <p:nvPr/>
        </p:nvPicPr>
        <p:blipFill>
          <a:blip r:embed="rId4"/>
          <a:stretch/>
        </p:blipFill>
        <p:spPr>
          <a:xfrm>
            <a:off x="8712000" y="1872000"/>
            <a:ext cx="1209600" cy="1079280"/>
          </a:xfrm>
          <a:prstGeom prst="rect">
            <a:avLst/>
          </a:prstGeom>
          <a:ln>
            <a:noFill/>
          </a:ln>
        </p:spPr>
      </p:pic>
      <p:sp>
        <p:nvSpPr>
          <p:cNvPr id="133" name="CustomShape 12"/>
          <p:cNvSpPr/>
          <p:nvPr/>
        </p:nvSpPr>
        <p:spPr>
          <a:xfrm>
            <a:off x="4176000" y="1368000"/>
            <a:ext cx="2735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 ROŚLIN</a:t>
            </a: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704160"/>
            <a:ext cx="9070920" cy="67068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Na czym polega wymiana gazowa?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135" name="Obraz 134"/>
          <p:cNvPicPr/>
          <p:nvPr/>
        </p:nvPicPr>
        <p:blipFill>
          <a:blip r:embed="rId2"/>
          <a:stretch/>
        </p:blipFill>
        <p:spPr>
          <a:xfrm>
            <a:off x="1224000" y="2808000"/>
            <a:ext cx="2142000" cy="2142000"/>
          </a:xfrm>
          <a:prstGeom prst="rect">
            <a:avLst/>
          </a:prstGeom>
          <a:ln>
            <a:noFill/>
          </a:ln>
        </p:spPr>
      </p:pic>
      <p:pic>
        <p:nvPicPr>
          <p:cNvPr id="136" name="Obraz 135"/>
          <p:cNvPicPr/>
          <p:nvPr/>
        </p:nvPicPr>
        <p:blipFill>
          <a:blip r:embed="rId3"/>
          <a:stretch/>
        </p:blipFill>
        <p:spPr>
          <a:xfrm>
            <a:off x="5328000" y="3024000"/>
            <a:ext cx="3673800" cy="1655280"/>
          </a:xfrm>
          <a:prstGeom prst="rect">
            <a:avLst/>
          </a:prstGeom>
          <a:ln>
            <a:noFill/>
          </a:ln>
        </p:spPr>
      </p:pic>
      <p:pic>
        <p:nvPicPr>
          <p:cNvPr id="137" name="Obraz 136"/>
          <p:cNvPicPr/>
          <p:nvPr/>
        </p:nvPicPr>
        <p:blipFill>
          <a:blip r:embed="rId4"/>
          <a:stretch/>
        </p:blipFill>
        <p:spPr>
          <a:xfrm>
            <a:off x="3573000" y="5472000"/>
            <a:ext cx="2618280" cy="1742040"/>
          </a:xfrm>
          <a:prstGeom prst="rect">
            <a:avLst/>
          </a:prstGeom>
          <a:ln>
            <a:noFill/>
          </a:ln>
        </p:spPr>
      </p:pic>
      <p:sp>
        <p:nvSpPr>
          <p:cNvPr id="138" name="CustomShape 2"/>
          <p:cNvSpPr/>
          <p:nvPr/>
        </p:nvSpPr>
        <p:spPr>
          <a:xfrm>
            <a:off x="1296000" y="2304000"/>
            <a:ext cx="1583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płuca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5400000" y="2448000"/>
            <a:ext cx="3023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skrzela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3384000" y="5013720"/>
            <a:ext cx="446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powierzchnia całego ciała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41" name="CustomShape 5"/>
          <p:cNvSpPr/>
          <p:nvPr/>
        </p:nvSpPr>
        <p:spPr>
          <a:xfrm>
            <a:off x="3744000" y="1368000"/>
            <a:ext cx="2807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 ZWIERZĄT</a:t>
            </a: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504000" y="369720"/>
            <a:ext cx="9070920" cy="13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latin typeface="Arial"/>
              </a:rPr>
              <a:t>Czy w organizmie człowieka zachodzi fermentacja?</a:t>
            </a:r>
          </a:p>
        </p:txBody>
      </p:sp>
      <p:pic>
        <p:nvPicPr>
          <p:cNvPr id="143" name="Obraz 142"/>
          <p:cNvPicPr/>
          <p:nvPr/>
        </p:nvPicPr>
        <p:blipFill>
          <a:blip r:embed="rId2"/>
          <a:stretch/>
        </p:blipFill>
        <p:spPr>
          <a:xfrm>
            <a:off x="2592000" y="5328000"/>
            <a:ext cx="4823640" cy="1506600"/>
          </a:xfrm>
          <a:prstGeom prst="rect">
            <a:avLst/>
          </a:prstGeom>
          <a:ln>
            <a:noFill/>
          </a:ln>
        </p:spPr>
      </p:pic>
      <p:sp>
        <p:nvSpPr>
          <p:cNvPr id="144" name="CustomShape 2"/>
          <p:cNvSpPr/>
          <p:nvPr/>
        </p:nvSpPr>
        <p:spPr>
          <a:xfrm>
            <a:off x="864000" y="2088000"/>
            <a:ext cx="8063640" cy="22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800" b="0" strike="noStrike" spc="-1">
                <a:latin typeface="Arial"/>
              </a:rPr>
              <a:t>Gdy mięśnie pracują bardzo długo i intensywnie, ilość tlenu dostarczona przez krew okazuje się niewystarczająca. W takiej sytuacji w mięśniach szkieletowych zachodzi fermentacja </a:t>
            </a:r>
            <a:r>
              <a:t/>
            </a:r>
            <a:br/>
            <a:r>
              <a:rPr lang="pl-PL" sz="2800" b="0" strike="noStrike" spc="-1">
                <a:latin typeface="Arial"/>
              </a:rPr>
              <a:t>i w mięśniach gromadzi się kwas mlekowy.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144</Words>
  <Application>Microsoft Office PowerPoint</Application>
  <PresentationFormat>Niestandardowy</PresentationFormat>
  <Paragraphs>27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Lights</dc:title>
  <dc:subject/>
  <dc:creator>Lenovo</dc:creator>
  <dc:description/>
  <cp:lastModifiedBy>Lenovo</cp:lastModifiedBy>
  <cp:revision>5</cp:revision>
  <dcterms:created xsi:type="dcterms:W3CDTF">2019-12-02T20:16:53Z</dcterms:created>
  <dcterms:modified xsi:type="dcterms:W3CDTF">2020-02-21T10:34:49Z</dcterms:modified>
  <dc:language>pl-PL</dc:language>
</cp:coreProperties>
</file>