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64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46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31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94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35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13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59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71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26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66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9944-32AE-42E1-8704-EEA952CC077A}" type="datetimeFigureOut">
              <a:rPr lang="pl-PL" smtClean="0"/>
              <a:t>2020-12-10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ADB2-AF68-45D2-8C3E-9257745290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9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pl-PL" sz="8000" b="1" dirty="0" smtClean="0"/>
              <a:t>Hodowla dżdżownic</a:t>
            </a:r>
            <a:endParaRPr lang="pl-PL" sz="8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11471"/>
            <a:ext cx="9144000" cy="1655762"/>
          </a:xfrm>
        </p:spPr>
        <p:txBody>
          <a:bodyPr/>
          <a:lstStyle/>
          <a:p>
            <a:r>
              <a:rPr lang="pl-PL" dirty="0" smtClean="0"/>
              <a:t>Bartosz Urbański klasa 6b.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9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023" y="218364"/>
            <a:ext cx="4449172" cy="620973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	</a:t>
            </a:r>
            <a:r>
              <a:rPr lang="pl-PL" sz="3200" dirty="0" smtClean="0"/>
              <a:t>Wracając do naszego doświadczenia ze słoikami, </a:t>
            </a:r>
          </a:p>
          <a:p>
            <a:r>
              <a:rPr lang="pl-PL" sz="2000" dirty="0" smtClean="0"/>
              <a:t>na pierwszy rzut oka widzimy, </a:t>
            </a:r>
            <a:br>
              <a:rPr lang="pl-PL" sz="2000" dirty="0" smtClean="0"/>
            </a:br>
            <a:r>
              <a:rPr lang="pl-PL" sz="2000" dirty="0" smtClean="0"/>
              <a:t>że w próbie badawczej warstwy ziemi zostały pomieszane i pojawiło się szereg wydrążonych korytarzy, </a:t>
            </a:r>
            <a:br>
              <a:rPr lang="pl-PL" sz="2000" dirty="0" smtClean="0"/>
            </a:br>
            <a:r>
              <a:rPr lang="pl-PL" sz="2000" dirty="0" smtClean="0"/>
              <a:t>które powstały w wyniku ciągłego </a:t>
            </a:r>
            <a:br>
              <a:rPr lang="pl-PL" sz="2000" dirty="0" smtClean="0"/>
            </a:br>
            <a:r>
              <a:rPr lang="pl-PL" sz="2000" dirty="0" smtClean="0"/>
              <a:t>przemieszczania się dżdżownic.</a:t>
            </a:r>
          </a:p>
          <a:p>
            <a:r>
              <a:rPr lang="pl-PL" sz="2000" dirty="0"/>
              <a:t>	</a:t>
            </a:r>
            <a:r>
              <a:rPr lang="pl-PL" sz="2000" dirty="0" smtClean="0"/>
              <a:t>Doskonale widać jak dżdżownice mieszają glebę, przyczyniając </a:t>
            </a:r>
            <a:br>
              <a:rPr lang="pl-PL" sz="2000" dirty="0" smtClean="0"/>
            </a:br>
            <a:r>
              <a:rPr lang="pl-PL" sz="2000" dirty="0" smtClean="0"/>
              <a:t>się do tworzenia próchnicy, napowietrzając ją i nawożąc </a:t>
            </a:r>
            <a:br>
              <a:rPr lang="pl-PL" sz="2000" dirty="0" smtClean="0"/>
            </a:br>
            <a:r>
              <a:rPr lang="pl-PL" sz="2000" dirty="0" smtClean="0"/>
              <a:t>( ponieważ odżywiają się związkami organicznymi zawartymi </a:t>
            </a:r>
            <a:br>
              <a:rPr lang="pl-PL" sz="2000" dirty="0" smtClean="0"/>
            </a:br>
            <a:r>
              <a:rPr lang="pl-PL" sz="2000" dirty="0" smtClean="0"/>
              <a:t>w rozkładających się roślinach </a:t>
            </a:r>
            <a:br>
              <a:rPr lang="pl-PL" sz="2000" dirty="0" smtClean="0"/>
            </a:br>
            <a:r>
              <a:rPr lang="pl-PL" sz="2000" dirty="0" smtClean="0"/>
              <a:t>i szczątkach zwierząt).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5" y="395785"/>
            <a:ext cx="4385480" cy="328911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19" y="2995683"/>
            <a:ext cx="2803763" cy="37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64524" y="1670236"/>
            <a:ext cx="100856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/>
              <a:t>A więc podsumowując</a:t>
            </a:r>
            <a:r>
              <a:rPr lang="pl-PL" sz="4000" b="1" dirty="0" smtClean="0"/>
              <a:t>:</a:t>
            </a:r>
          </a:p>
          <a:p>
            <a:pPr algn="ctr"/>
            <a:endParaRPr lang="pl-PL" sz="3200" dirty="0"/>
          </a:p>
          <a:p>
            <a:pPr algn="ctr"/>
            <a:r>
              <a:rPr lang="pl-PL" sz="3200" dirty="0"/>
              <a:t>	</a:t>
            </a:r>
            <a:r>
              <a:rPr lang="pl-PL" sz="3200" i="1" dirty="0"/>
              <a:t>Dżdżownice są jednym z ważniejszych czynników </a:t>
            </a:r>
            <a:br>
              <a:rPr lang="pl-PL" sz="3200" i="1" dirty="0"/>
            </a:br>
            <a:r>
              <a:rPr lang="pl-PL" sz="3200" i="1" dirty="0"/>
              <a:t>                       wpływających na przewietrzanie </a:t>
            </a:r>
            <a:r>
              <a:rPr lang="pl-PL" sz="3200" i="1" dirty="0" smtClean="0"/>
              <a:t/>
            </a:r>
            <a:br>
              <a:rPr lang="pl-PL" sz="3200" i="1" dirty="0" smtClean="0"/>
            </a:br>
            <a:r>
              <a:rPr lang="pl-PL" sz="3200" i="1" dirty="0" smtClean="0"/>
              <a:t>i </a:t>
            </a:r>
            <a:r>
              <a:rPr lang="pl-PL" sz="3200" i="1" dirty="0"/>
              <a:t>nawożenie gleby</a:t>
            </a:r>
            <a:r>
              <a:rPr lang="pl-PL" i="1" dirty="0"/>
              <a:t>.</a:t>
            </a:r>
          </a:p>
          <a:p>
            <a:pPr algn="ctr"/>
            <a:endParaRPr lang="pl-PL" sz="1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6" y="3616654"/>
            <a:ext cx="3657603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9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3331" y="354842"/>
            <a:ext cx="10604311" cy="6073254"/>
          </a:xfrm>
        </p:spPr>
        <p:txBody>
          <a:bodyPr>
            <a:normAutofit/>
          </a:bodyPr>
          <a:lstStyle/>
          <a:p>
            <a:endParaRPr lang="pl-PL" sz="3600" dirty="0" smtClean="0"/>
          </a:p>
          <a:p>
            <a:r>
              <a:rPr lang="pl-PL" sz="4800" b="1" dirty="0" smtClean="0"/>
              <a:t>Przygotuj:</a:t>
            </a:r>
          </a:p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-  kilka dżdżownic</a:t>
            </a:r>
            <a:br>
              <a:rPr lang="pl-PL" sz="3600" dirty="0" smtClean="0"/>
            </a:br>
            <a:r>
              <a:rPr lang="pl-PL" sz="3600" dirty="0" smtClean="0"/>
              <a:t>-  dwa słoiki </a:t>
            </a:r>
            <a:br>
              <a:rPr lang="pl-PL" sz="3600" dirty="0" smtClean="0"/>
            </a:br>
            <a:r>
              <a:rPr lang="pl-PL" sz="3600" dirty="0" smtClean="0"/>
              <a:t>-  ziemię ogrodową</a:t>
            </a:r>
            <a:br>
              <a:rPr lang="pl-PL" sz="3600" dirty="0" smtClean="0"/>
            </a:br>
            <a:r>
              <a:rPr lang="pl-PL" sz="3600" dirty="0" smtClean="0"/>
              <a:t>-  piasek</a:t>
            </a:r>
            <a:br>
              <a:rPr lang="pl-PL" sz="3600" dirty="0" smtClean="0"/>
            </a:br>
            <a:r>
              <a:rPr lang="pl-PL" sz="3600" dirty="0" smtClean="0"/>
              <a:t>-  suche liście</a:t>
            </a:r>
            <a:br>
              <a:rPr lang="pl-PL" sz="3600" dirty="0" smtClean="0"/>
            </a:br>
            <a:r>
              <a:rPr lang="pl-PL" sz="3600" dirty="0" smtClean="0"/>
              <a:t>-  niewielka ilość wody</a:t>
            </a:r>
            <a:br>
              <a:rPr lang="pl-PL" sz="3600" dirty="0" smtClean="0"/>
            </a:br>
            <a:r>
              <a:rPr lang="pl-PL" sz="3600" dirty="0" smtClean="0"/>
              <a:t>-  wieczko z dziurkami.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42" y="1553570"/>
            <a:ext cx="5513696" cy="36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4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5891" y="682388"/>
            <a:ext cx="7171448" cy="6072117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	W słoikach ułóż na przemian warstwami ziemię, </a:t>
            </a:r>
            <a:r>
              <a:rPr lang="pl-PL" sz="2000" dirty="0"/>
              <a:t>p</a:t>
            </a:r>
            <a:r>
              <a:rPr lang="pl-PL" sz="2000" dirty="0" smtClean="0"/>
              <a:t>iasek i suche liście. </a:t>
            </a:r>
            <a:br>
              <a:rPr lang="pl-PL" sz="2000" dirty="0" smtClean="0"/>
            </a:br>
            <a:r>
              <a:rPr lang="pl-PL" sz="2000" dirty="0" smtClean="0"/>
              <a:t>W jeden ze słoików włóż kilka dżdżownic i zwilż go lekko wodą. </a:t>
            </a:r>
            <a:br>
              <a:rPr lang="pl-PL" sz="2000" dirty="0" smtClean="0"/>
            </a:br>
            <a:r>
              <a:rPr lang="pl-PL" sz="2000" dirty="0" smtClean="0"/>
              <a:t>Zakręć słoik wieczkiem z dziurkami, by umożliwić dopływ tlenu </a:t>
            </a:r>
            <a:br>
              <a:rPr lang="pl-PL" sz="2000" dirty="0" smtClean="0"/>
            </a:br>
            <a:r>
              <a:rPr lang="pl-PL" sz="2000" dirty="0" smtClean="0"/>
              <a:t>i uniemożliwić dżdżownicom wyjście ze słoika. </a:t>
            </a:r>
            <a:br>
              <a:rPr lang="pl-PL" sz="2000" dirty="0" smtClean="0"/>
            </a:br>
            <a:r>
              <a:rPr lang="pl-PL" sz="2000" dirty="0" smtClean="0"/>
              <a:t>Następnie słoik owiń ciemnym papierem lub przenieś go w ciemne miejsce. </a:t>
            </a:r>
            <a:br>
              <a:rPr lang="pl-PL" sz="2000" dirty="0" smtClean="0"/>
            </a:br>
            <a:r>
              <a:rPr lang="pl-PL" sz="2000" dirty="0" smtClean="0"/>
              <a:t>Utrzymuj wilgotność gleby. </a:t>
            </a:r>
            <a:br>
              <a:rPr lang="pl-PL" sz="2000" dirty="0" smtClean="0"/>
            </a:br>
            <a:r>
              <a:rPr lang="pl-PL" sz="2000" dirty="0" smtClean="0"/>
              <a:t>To będzie nasza próba badawcza.</a:t>
            </a:r>
            <a:br>
              <a:rPr lang="pl-PL" sz="2000" dirty="0" smtClean="0"/>
            </a:br>
            <a:r>
              <a:rPr lang="pl-PL" sz="2000" dirty="0" smtClean="0"/>
              <a:t>Drugi słoik, bez dżdżownic – to próba kontrolna.</a:t>
            </a:r>
          </a:p>
          <a:p>
            <a:endParaRPr lang="pl-PL" sz="2400" b="1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pl-PL" sz="2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l-PL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Ciekawostka:</a:t>
            </a:r>
          </a:p>
          <a:p>
            <a:r>
              <a:rPr lang="pl-PL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	Dżdżownice zasiedlają wszystkie typy gleb. </a:t>
            </a:r>
            <a:br>
              <a:rPr lang="pl-PL" dirty="0" smtClean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pl-PL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Preferują gleby wilgotne i żyzne, bogate w materię organiczną.</a:t>
            </a:r>
            <a:r>
              <a:rPr lang="pl-PL" i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br>
              <a:rPr lang="pl-PL" i="1" dirty="0" smtClean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Jednak</a:t>
            </a: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dżdżownice chętnie zasiedlają gleby wilgotne,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ponieważ ich ciało zawiera ponad 80% wody,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a woda jest stale wymieniana z glebą. W ciągu doby około 60%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wody jest wydalane przez układ wydalniczy i uzupełniane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wraz z pokarmem oraz przez powłoki ciała. W przypadku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nadmiernego przesuszenia gleby, zbyt wysokiej temperatury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i odwodnienia wszystkie dżdżownice mogą zapadać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w stan odrętwienia. </a:t>
            </a:r>
            <a:b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pl-PL" i="1" dirty="0" smtClean="0">
                <a:latin typeface="Bookman Old Style" panose="0205060405050502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Może ono trwać nawet kilka miesięcy. </a:t>
            </a:r>
          </a:p>
          <a:p>
            <a:endParaRPr lang="pl-PL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0" y="1659341"/>
            <a:ext cx="3821373" cy="50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8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4337" y="1405719"/>
            <a:ext cx="10378672" cy="5663821"/>
          </a:xfrm>
        </p:spPr>
        <p:txBody>
          <a:bodyPr>
            <a:normAutofit lnSpcReduction="10000"/>
          </a:bodyPr>
          <a:lstStyle/>
          <a:p>
            <a:r>
              <a:rPr lang="pl-PL" sz="4000" b="1" dirty="0" smtClean="0"/>
              <a:t>Obserwacje dżdżownic: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000" dirty="0" smtClean="0"/>
          </a:p>
          <a:p>
            <a:r>
              <a:rPr lang="pl-PL" sz="2800" b="1" i="1" dirty="0" smtClean="0"/>
              <a:t>Budowa dżdżownicy: </a:t>
            </a:r>
          </a:p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	Ciało dżdżownicy jest wydłużone (osiąga długość około 35 cm),</a:t>
            </a:r>
            <a:br>
              <a:rPr lang="pl-PL" sz="2000" dirty="0" smtClean="0"/>
            </a:br>
            <a:r>
              <a:rPr lang="pl-PL" sz="2000" dirty="0" smtClean="0"/>
              <a:t>walcowate i podzielone na około 100 segmentów okrytych cienkim</a:t>
            </a:r>
            <a:br>
              <a:rPr lang="pl-PL" sz="2000" dirty="0" smtClean="0"/>
            </a:br>
            <a:r>
              <a:rPr lang="pl-PL" sz="2000" dirty="0" smtClean="0"/>
              <a:t>oskórkiem, oraz warstwą śluzu, które chroni ciało przed drobnymi</a:t>
            </a:r>
            <a:br>
              <a:rPr lang="pl-PL" sz="2000" dirty="0" smtClean="0"/>
            </a:br>
            <a:r>
              <a:rPr lang="pl-PL" sz="2000" dirty="0" smtClean="0"/>
              <a:t>uszkodzeniami i ułatwia przemieszczanie się w glebie. </a:t>
            </a:r>
            <a:br>
              <a:rPr lang="pl-PL" sz="2000" dirty="0" smtClean="0"/>
            </a:br>
            <a:r>
              <a:rPr lang="pl-PL" sz="2000" dirty="0" smtClean="0"/>
              <a:t>Zwężony przód ciała ułatwia zaś drążenie korytarzy w glebie. </a:t>
            </a:r>
            <a:br>
              <a:rPr lang="pl-PL" sz="2000" dirty="0" smtClean="0"/>
            </a:br>
            <a:r>
              <a:rPr lang="pl-PL" sz="2000" dirty="0" smtClean="0"/>
              <a:t>Podczas rozmnażania płciowego </a:t>
            </a:r>
            <a:r>
              <a:rPr lang="pl-PL" sz="2000" dirty="0"/>
              <a:t>w</a:t>
            </a:r>
            <a:r>
              <a:rPr lang="pl-PL" sz="2000" dirty="0" smtClean="0"/>
              <a:t>ażną rolę odgrywa siodełko. </a:t>
            </a:r>
          </a:p>
          <a:p>
            <a:r>
              <a:rPr lang="pl-PL" sz="2000" dirty="0" smtClean="0"/>
              <a:t>	Po stronie spodniej znajdują się pary szczecinek, doskonale je widać pod lupą. </a:t>
            </a:r>
            <a:br>
              <a:rPr lang="pl-PL" sz="2000" dirty="0" smtClean="0"/>
            </a:br>
            <a:r>
              <a:rPr lang="pl-PL" sz="2000" dirty="0" smtClean="0"/>
              <a:t>Gdy je delikatnie dotkniemy palcem, są wyczuwalne, a dżdżownica czując nasz dotyk przyczepia </a:t>
            </a:r>
            <a:br>
              <a:rPr lang="pl-PL" sz="2000" dirty="0" smtClean="0"/>
            </a:br>
            <a:r>
              <a:rPr lang="pl-PL" sz="2000" dirty="0" smtClean="0"/>
              <a:t>się do naszego palca za pomocą właśnie szczecinek. Usprawniają one poruszanie się </a:t>
            </a:r>
            <a:br>
              <a:rPr lang="pl-PL" sz="2000" dirty="0" smtClean="0"/>
            </a:br>
            <a:r>
              <a:rPr lang="pl-PL" sz="2000" dirty="0" smtClean="0"/>
              <a:t>i zaczepiają się o podłoże. </a:t>
            </a:r>
            <a:br>
              <a:rPr lang="pl-PL" sz="2000" dirty="0" smtClean="0"/>
            </a:b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 </a:t>
            </a:r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70" y="163772"/>
            <a:ext cx="3421039" cy="24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8845" y="634621"/>
            <a:ext cx="10501502" cy="6250675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000" dirty="0" smtClean="0"/>
              <a:t>Odcinek głowowy znajduje się na zwężonym, przednim odcinku ciała.</a:t>
            </a:r>
            <a:br>
              <a:rPr lang="pl-PL" sz="2000" dirty="0" smtClean="0"/>
            </a:br>
            <a:r>
              <a:rPr lang="pl-PL" sz="2000" dirty="0" smtClean="0"/>
              <a:t>W części głowowej znajduje się zwój około-przełykowy, pełniący funkcję mózgu, oraz otwór gębowy, wyposażony w małe rogowe szczęki.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b="1" dirty="0" smtClean="0"/>
              <a:t>	</a:t>
            </a:r>
            <a:r>
              <a:rPr lang="pl-PL" sz="2400" b="1" dirty="0" smtClean="0"/>
              <a:t>Aby zaobserwować gdzie znajduje się część przednia </a:t>
            </a:r>
            <a:br>
              <a:rPr lang="pl-PL" sz="2400" b="1" dirty="0" smtClean="0"/>
            </a:br>
            <a:r>
              <a:rPr lang="pl-PL" sz="2400" b="1" dirty="0" smtClean="0"/>
              <a:t>dżdżownic umieszczamy ją na dwóch kartkach papieru </a:t>
            </a:r>
            <a:br>
              <a:rPr lang="pl-PL" sz="2400" b="1" dirty="0" smtClean="0"/>
            </a:br>
            <a:r>
              <a:rPr lang="pl-PL" sz="2400" b="1" dirty="0" smtClean="0"/>
              <a:t>– białej i czarnej. </a:t>
            </a:r>
            <a:endParaRPr lang="pl-PL" sz="2000" dirty="0"/>
          </a:p>
          <a:p>
            <a:r>
              <a:rPr lang="pl-PL" sz="2000" dirty="0" smtClean="0"/>
              <a:t>	</a:t>
            </a:r>
          </a:p>
          <a:p>
            <a:r>
              <a:rPr lang="pl-PL" sz="2000" dirty="0"/>
              <a:t>	</a:t>
            </a:r>
            <a:r>
              <a:rPr lang="pl-PL" sz="2400" dirty="0" smtClean="0"/>
              <a:t>Wówczas zaobserwujemy, że jeden </a:t>
            </a:r>
            <a:br>
              <a:rPr lang="pl-PL" sz="2400" dirty="0" smtClean="0"/>
            </a:br>
            <a:r>
              <a:rPr lang="pl-PL" sz="2400" dirty="0" smtClean="0"/>
              <a:t>jej koniec jest przewodni. </a:t>
            </a:r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>	</a:t>
            </a:r>
            <a:r>
              <a:rPr lang="pl-PL" sz="2000" dirty="0" smtClean="0"/>
              <a:t>Na czarnej kartce żwawo i szybko</a:t>
            </a:r>
            <a:br>
              <a:rPr lang="pl-PL" sz="2000" dirty="0" smtClean="0"/>
            </a:br>
            <a:r>
              <a:rPr lang="pl-PL" sz="2000" dirty="0" smtClean="0"/>
              <a:t>pełza pozostawiając za sobą ślad śluzu.</a:t>
            </a:r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>	</a:t>
            </a:r>
            <a:r>
              <a:rPr lang="pl-PL" sz="2000" dirty="0" smtClean="0"/>
              <a:t>Zaś na białej kartce robi to ociężale, </a:t>
            </a:r>
            <a:br>
              <a:rPr lang="pl-PL" sz="2000" dirty="0" smtClean="0"/>
            </a:br>
            <a:r>
              <a:rPr lang="pl-PL" sz="2000" dirty="0" smtClean="0"/>
              <a:t>zwijała się</a:t>
            </a:r>
            <a:r>
              <a:rPr lang="pl-PL" sz="2000" dirty="0"/>
              <a:t> </a:t>
            </a:r>
            <a:r>
              <a:rPr lang="pl-PL" sz="2000" dirty="0" smtClean="0"/>
              <a:t>i nie</a:t>
            </a:r>
            <a:r>
              <a:rPr lang="pl-PL" sz="2000" dirty="0"/>
              <a:t> </a:t>
            </a:r>
            <a:r>
              <a:rPr lang="pl-PL" sz="2000" dirty="0" smtClean="0"/>
              <a:t>widać by ochoczo pełzała,</a:t>
            </a:r>
            <a:br>
              <a:rPr lang="pl-PL" sz="2000" dirty="0" smtClean="0"/>
            </a:br>
            <a:r>
              <a:rPr lang="pl-PL" sz="2000" dirty="0" smtClean="0"/>
              <a:t>ani by pozostawiała za sobą ślady śluzu.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990" y="2115404"/>
            <a:ext cx="2497541" cy="333005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22" y="3200400"/>
            <a:ext cx="2502659" cy="33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1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146412"/>
            <a:ext cx="3932237" cy="4722576"/>
          </a:xfrm>
        </p:spPr>
        <p:txBody>
          <a:bodyPr/>
          <a:lstStyle/>
          <a:p>
            <a:r>
              <a:rPr lang="pl-PL" sz="2000" dirty="0" smtClean="0"/>
              <a:t>	Kiedy </a:t>
            </a:r>
            <a:r>
              <a:rPr lang="pl-PL" sz="2000" dirty="0"/>
              <a:t>na jej drodze </a:t>
            </a:r>
            <a:r>
              <a:rPr lang="pl-PL" sz="2000" dirty="0" smtClean="0"/>
              <a:t>postawiłem przeszkodę </a:t>
            </a:r>
            <a:br>
              <a:rPr lang="pl-PL" sz="2000" dirty="0" smtClean="0"/>
            </a:br>
            <a:r>
              <a:rPr lang="pl-PL" sz="2000" dirty="0" smtClean="0"/>
              <a:t>np</a:t>
            </a:r>
            <a:r>
              <a:rPr lang="pl-PL" sz="2000" dirty="0"/>
              <a:t>.: linijkę, </a:t>
            </a:r>
            <a:br>
              <a:rPr lang="pl-PL" sz="2000" dirty="0"/>
            </a:br>
            <a:r>
              <a:rPr lang="pl-PL" sz="2000" dirty="0"/>
              <a:t>to dżdżownica kurczy swoje segmenty, zwłaszcza przedniej </a:t>
            </a:r>
            <a:br>
              <a:rPr lang="pl-PL" sz="2000" dirty="0"/>
            </a:br>
            <a:r>
              <a:rPr lang="pl-PL" sz="2000" dirty="0"/>
              <a:t>części </a:t>
            </a:r>
            <a:r>
              <a:rPr lang="pl-PL" sz="2000" dirty="0" smtClean="0"/>
              <a:t>ciała. Zwija </a:t>
            </a:r>
            <a:r>
              <a:rPr lang="pl-PL" sz="2000" dirty="0"/>
              <a:t>się, skręca,</a:t>
            </a:r>
            <a:br>
              <a:rPr lang="pl-PL" sz="2000" dirty="0"/>
            </a:br>
            <a:r>
              <a:rPr lang="pl-PL" sz="2000" dirty="0"/>
              <a:t>zawraca, stara się ją ominąć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	</a:t>
            </a:r>
            <a:r>
              <a:rPr lang="pl-PL" sz="2400" dirty="0" smtClean="0"/>
              <a:t>Więc </a:t>
            </a:r>
            <a:r>
              <a:rPr lang="pl-PL" sz="2400" dirty="0"/>
              <a:t>reaguje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przeszkody i stara sobie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nimi </a:t>
            </a:r>
            <a:r>
              <a:rPr lang="pl-PL" sz="2400" dirty="0" smtClean="0"/>
              <a:t>poradzić</a:t>
            </a:r>
            <a:r>
              <a:rPr lang="pl-PL" sz="2400" dirty="0"/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41" y="532262"/>
            <a:ext cx="4067033" cy="30502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289110"/>
            <a:ext cx="4067033" cy="30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3311" y="1787857"/>
            <a:ext cx="3977872" cy="419031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	Dotykając lekko dżdżownicę </a:t>
            </a:r>
            <a:br>
              <a:rPr lang="pl-PL" sz="2000" dirty="0" smtClean="0"/>
            </a:br>
            <a:r>
              <a:rPr lang="pl-PL" sz="2000" dirty="0" smtClean="0"/>
              <a:t>np.: ołówkiem </a:t>
            </a:r>
            <a:br>
              <a:rPr lang="pl-PL" sz="2000" dirty="0" smtClean="0"/>
            </a:br>
            <a:r>
              <a:rPr lang="pl-PL" sz="2000" dirty="0" smtClean="0"/>
              <a:t>zauważymy jak się kurczą jej segmenty. </a:t>
            </a:r>
            <a:r>
              <a:rPr lang="pl-PL" sz="2000" dirty="0"/>
              <a:t>Z</a:t>
            </a:r>
            <a:r>
              <a:rPr lang="pl-PL" sz="2000" dirty="0" smtClean="0"/>
              <a:t>wija się i stara się uciec od miejsca, gdzie znajduje </a:t>
            </a:r>
            <a:br>
              <a:rPr lang="pl-PL" sz="2000" dirty="0" smtClean="0"/>
            </a:br>
            <a:r>
              <a:rPr lang="pl-PL" sz="2000" dirty="0" smtClean="0"/>
              <a:t>się ołówek.</a:t>
            </a:r>
            <a:br>
              <a:rPr lang="pl-PL" sz="2000" dirty="0" smtClean="0"/>
            </a:br>
            <a:r>
              <a:rPr lang="pl-PL" sz="2000" dirty="0" smtClean="0"/>
              <a:t>Jest jakby wystraszona.</a:t>
            </a:r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	</a:t>
            </a:r>
            <a:r>
              <a:rPr lang="pl-PL" sz="2400" dirty="0" smtClean="0"/>
              <a:t>Możemy powiedzieć, że jej ciało reaguje na bodźcie zewnętrzne.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6" y="987425"/>
            <a:ext cx="3024685" cy="40329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90" y="2488679"/>
            <a:ext cx="3065628" cy="40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887103"/>
            <a:ext cx="3932237" cy="5581935"/>
          </a:xfrm>
        </p:spPr>
        <p:txBody>
          <a:bodyPr>
            <a:normAutofit/>
          </a:bodyPr>
          <a:lstStyle/>
          <a:p>
            <a:r>
              <a:rPr lang="pl-PL" sz="2000" dirty="0" smtClean="0"/>
              <a:t>	Kładąc dżdżownicę na szklaną płytkę i w niewielkiej odległości od jej części głowowej zakraplamy kroplę wody. </a:t>
            </a:r>
          </a:p>
          <a:p>
            <a:r>
              <a:rPr lang="pl-PL" sz="2000" i="1" dirty="0" smtClean="0"/>
              <a:t>	</a:t>
            </a:r>
            <a:r>
              <a:rPr lang="pl-PL" sz="2000" dirty="0" smtClean="0"/>
              <a:t>Dżdżownica dokładnie ominęła kroplę wody.</a:t>
            </a:r>
            <a:br>
              <a:rPr lang="pl-PL" sz="2000" dirty="0" smtClean="0"/>
            </a:br>
            <a:r>
              <a:rPr lang="pl-PL" sz="2000" dirty="0" smtClean="0"/>
              <a:t>Jakby wiedziała, że ona tam jest.</a:t>
            </a:r>
          </a:p>
          <a:p>
            <a:r>
              <a:rPr lang="pl-PL" sz="2000" dirty="0" smtClean="0"/>
              <a:t>	Patrząc na szklaną płytkę od spodu, widzimy jak jej segmenty się rozciągają i nie ma problemu z poruszaniem się po niej. </a:t>
            </a:r>
            <a:br>
              <a:rPr lang="pl-PL" sz="2000" dirty="0" smtClean="0"/>
            </a:br>
            <a:r>
              <a:rPr lang="pl-PL" sz="2000" dirty="0" smtClean="0"/>
              <a:t>Dokładnie wówczas widać jej budowę. </a:t>
            </a:r>
            <a:br>
              <a:rPr lang="pl-PL" sz="2000" dirty="0" smtClean="0"/>
            </a:br>
            <a:r>
              <a:rPr lang="pl-PL" sz="2000" dirty="0" smtClean="0"/>
              <a:t>	</a:t>
            </a:r>
          </a:p>
          <a:p>
            <a:r>
              <a:rPr lang="pl-PL" sz="2000" dirty="0"/>
              <a:t>	</a:t>
            </a:r>
            <a:r>
              <a:rPr lang="pl-PL" sz="2400" dirty="0" smtClean="0"/>
              <a:t>Ale na płytce dżdżownica </a:t>
            </a:r>
            <a:br>
              <a:rPr lang="pl-PL" sz="2400" dirty="0" smtClean="0"/>
            </a:br>
            <a:r>
              <a:rPr lang="pl-PL" sz="2400" dirty="0" smtClean="0"/>
              <a:t>nie zostawia śladu.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879678"/>
            <a:ext cx="5304429" cy="39783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88" y="11836"/>
            <a:ext cx="3009332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74711" y="787625"/>
            <a:ext cx="758815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dirty="0"/>
              <a:t>Ciekawostka</a:t>
            </a:r>
            <a:r>
              <a:rPr lang="pl-PL" sz="2800" b="1" i="1" dirty="0" smtClean="0"/>
              <a:t>:</a:t>
            </a:r>
          </a:p>
          <a:p>
            <a:endParaRPr lang="pl-PL" sz="2800" b="1" i="1" dirty="0"/>
          </a:p>
          <a:p>
            <a:pPr marL="285750" indent="-285750">
              <a:buFontTx/>
              <a:buChar char="-"/>
            </a:pPr>
            <a:r>
              <a:rPr lang="pl-PL" i="1" dirty="0" smtClean="0">
                <a:latin typeface="Bookman Old Style" panose="02050604050505020204" pitchFamily="18" charset="0"/>
              </a:rPr>
              <a:t>Dżdżownice </a:t>
            </a:r>
            <a:r>
              <a:rPr lang="pl-PL" i="1" dirty="0">
                <a:latin typeface="Bookman Old Style" panose="02050604050505020204" pitchFamily="18" charset="0"/>
              </a:rPr>
              <a:t>glebożerne są wykorzystywane do przetwarzania odpadów organicznych i komunalnych odpadów organicznych. </a:t>
            </a:r>
            <a:r>
              <a:rPr lang="pl-PL" i="1" dirty="0" smtClean="0">
                <a:latin typeface="Bookman Old Style" panose="02050604050505020204" pitchFamily="18" charset="0"/>
              </a:rPr>
              <a:t/>
            </a:r>
            <a:br>
              <a:rPr lang="pl-PL" i="1" dirty="0" smtClean="0">
                <a:latin typeface="Bookman Old Style" panose="02050604050505020204" pitchFamily="18" charset="0"/>
              </a:rPr>
            </a:br>
            <a:r>
              <a:rPr lang="pl-PL" i="1" dirty="0" smtClean="0">
                <a:latin typeface="Bookman Old Style" panose="02050604050505020204" pitchFamily="18" charset="0"/>
              </a:rPr>
              <a:t>Ten </a:t>
            </a:r>
            <a:r>
              <a:rPr lang="pl-PL" i="1" dirty="0">
                <a:latin typeface="Bookman Old Style" panose="02050604050505020204" pitchFamily="18" charset="0"/>
              </a:rPr>
              <a:t>typ kompostowania z udziałem tych bezkręgowców jest popularny m.in. w ośrodkach miejskich i budynkach mieszkalnych</a:t>
            </a:r>
            <a:r>
              <a:rPr lang="pl-PL" i="1" dirty="0" smtClean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pl-PL" i="1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i="1" dirty="0" smtClean="0">
                <a:latin typeface="Bookman Old Style" panose="02050604050505020204" pitchFamily="18" charset="0"/>
              </a:rPr>
              <a:t>Dżdżownice </a:t>
            </a:r>
            <a:r>
              <a:rPr lang="pl-PL" i="1" dirty="0">
                <a:latin typeface="Bookman Old Style" panose="02050604050505020204" pitchFamily="18" charset="0"/>
              </a:rPr>
              <a:t>są stosowane jako przynęta wędkarska, a zmrożone i poszatkowane jako pokarm uzupełniający dla ryb akwariowych</a:t>
            </a:r>
            <a:r>
              <a:rPr lang="pl-PL" i="1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pl-PL" i="1" dirty="0" smtClean="0">
                <a:latin typeface="Bookman Old Style" panose="02050604050505020204" pitchFamily="18" charset="0"/>
              </a:rPr>
              <a:t> </a:t>
            </a:r>
            <a:endParaRPr lang="pl-PL" i="1" dirty="0">
              <a:latin typeface="Bookman Old Style" panose="02050604050505020204" pitchFamily="18" charset="0"/>
            </a:endParaRPr>
          </a:p>
          <a:p>
            <a:r>
              <a:rPr lang="pl-PL" i="1" dirty="0">
                <a:latin typeface="Bookman Old Style" panose="02050604050505020204" pitchFamily="18" charset="0"/>
              </a:rPr>
              <a:t>- </a:t>
            </a:r>
            <a:r>
              <a:rPr lang="pl-PL" i="1" dirty="0" smtClean="0">
                <a:latin typeface="Bookman Old Style" panose="02050604050505020204" pitchFamily="18" charset="0"/>
              </a:rPr>
              <a:t> Większość </a:t>
            </a:r>
            <a:r>
              <a:rPr lang="pl-PL" i="1" dirty="0">
                <a:latin typeface="Bookman Old Style" panose="02050604050505020204" pitchFamily="18" charset="0"/>
              </a:rPr>
              <a:t>gatunków potrafi rozróżniać pobierany pokarm. Niektóre chętnie zjadają liście pokrzywy, bzu czarnego, jesionu, </a:t>
            </a:r>
            <a:br>
              <a:rPr lang="pl-PL" i="1" dirty="0">
                <a:latin typeface="Bookman Old Style" panose="02050604050505020204" pitchFamily="18" charset="0"/>
              </a:rPr>
            </a:br>
            <a:r>
              <a:rPr lang="pl-PL" i="1" dirty="0">
                <a:latin typeface="Bookman Old Style" panose="02050604050505020204" pitchFamily="18" charset="0"/>
              </a:rPr>
              <a:t>a mniej chętnie wybierane są liście dębu, buka i drzew iglastych, </a:t>
            </a:r>
            <a:r>
              <a:rPr lang="pl-PL" i="1" dirty="0" smtClean="0">
                <a:latin typeface="Bookman Old Style" panose="02050604050505020204" pitchFamily="18" charset="0"/>
              </a:rPr>
              <a:t/>
            </a:r>
            <a:br>
              <a:rPr lang="pl-PL" i="1" dirty="0" smtClean="0">
                <a:latin typeface="Bookman Old Style" panose="02050604050505020204" pitchFamily="18" charset="0"/>
              </a:rPr>
            </a:br>
            <a:r>
              <a:rPr lang="pl-PL" i="1" dirty="0" smtClean="0">
                <a:latin typeface="Bookman Old Style" panose="02050604050505020204" pitchFamily="18" charset="0"/>
              </a:rPr>
              <a:t>a </a:t>
            </a:r>
            <a:r>
              <a:rPr lang="pl-PL" i="1" dirty="0">
                <a:latin typeface="Bookman Old Style" panose="02050604050505020204" pitchFamily="18" charset="0"/>
              </a:rPr>
              <a:t>więc roślin o dużej zawartości żywic. </a:t>
            </a:r>
            <a:r>
              <a:rPr lang="pl-PL" i="1" dirty="0" smtClean="0">
                <a:latin typeface="Bookman Old Style" panose="02050604050505020204" pitchFamily="18" charset="0"/>
              </a:rPr>
              <a:t/>
            </a:r>
            <a:br>
              <a:rPr lang="pl-PL" i="1" dirty="0" smtClean="0">
                <a:latin typeface="Bookman Old Style" panose="02050604050505020204" pitchFamily="18" charset="0"/>
              </a:rPr>
            </a:br>
            <a:r>
              <a:rPr lang="pl-PL" i="1" dirty="0" smtClean="0">
                <a:latin typeface="Bookman Old Style" panose="02050604050505020204" pitchFamily="18" charset="0"/>
              </a:rPr>
              <a:t>Jako </a:t>
            </a:r>
            <a:r>
              <a:rPr lang="pl-PL" i="1" dirty="0">
                <a:latin typeface="Bookman Old Style" panose="02050604050505020204" pitchFamily="18" charset="0"/>
              </a:rPr>
              <a:t>wyjątkowo smakowite traktowane są liście roślin motylkowych ze względu na wysoką zawartość białka.</a:t>
            </a:r>
          </a:p>
        </p:txBody>
      </p:sp>
    </p:spTree>
    <p:extLst>
      <p:ext uri="{BB962C8B-B14F-4D97-AF65-F5344CB8AC3E}">
        <p14:creationId xmlns:p14="http://schemas.microsoft.com/office/powerpoint/2010/main" val="369134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42</Words>
  <Application>Microsoft Office PowerPoint</Application>
  <PresentationFormat>Panoramiczny</PresentationFormat>
  <Paragraphs>48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Bookman Old Style</vt:lpstr>
      <vt:lpstr>Calibri</vt:lpstr>
      <vt:lpstr>Calibri Light</vt:lpstr>
      <vt:lpstr>Motyw pakietu Office</vt:lpstr>
      <vt:lpstr>Hodowla dżdżownic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Hodowla dżdżownic</dc:title>
  <dc:creator>Laptop</dc:creator>
  <cp:lastModifiedBy>SP Opinogóra</cp:lastModifiedBy>
  <cp:revision>32</cp:revision>
  <dcterms:created xsi:type="dcterms:W3CDTF">2020-12-08T14:39:20Z</dcterms:created>
  <dcterms:modified xsi:type="dcterms:W3CDTF">2020-12-10T16:46:56Z</dcterms:modified>
</cp:coreProperties>
</file>