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4" r:id="rId7"/>
    <p:sldId id="262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54FE3F-53AE-4068-93B3-98796A7D5EC2}" type="datetimeFigureOut">
              <a:rPr lang="sk-SK" smtClean="0"/>
              <a:t>31. 3. 2020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6AD64-16F3-4AA7-B62D-91A7ED0E850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36945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058E36-2CD1-47D8-B20B-88307622BCE8}" type="slidenum">
              <a:rPr lang="sk-SK"/>
              <a:pPr/>
              <a:t>7</a:t>
            </a:fld>
            <a:endParaRPr lang="sk-SK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5800"/>
            <a:ext cx="2205037" cy="1654175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sk-SK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5A2A-1C60-49CF-86DF-4BAF52122C94}" type="datetimeFigureOut">
              <a:rPr lang="sk-SK" smtClean="0"/>
              <a:t>31. 3. 2020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7CED-98DA-4644-BB89-8E84124655D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2088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5A2A-1C60-49CF-86DF-4BAF52122C94}" type="datetimeFigureOut">
              <a:rPr lang="sk-SK" smtClean="0"/>
              <a:t>31. 3. 2020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7CED-98DA-4644-BB89-8E84124655D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72209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5A2A-1C60-49CF-86DF-4BAF52122C94}" type="datetimeFigureOut">
              <a:rPr lang="sk-SK" smtClean="0"/>
              <a:t>31. 3. 2020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7CED-98DA-4644-BB89-8E84124655D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72486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5A2A-1C60-49CF-86DF-4BAF52122C94}" type="datetimeFigureOut">
              <a:rPr lang="sk-SK" smtClean="0"/>
              <a:t>31. 3. 2020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7CED-98DA-4644-BB89-8E84124655D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4672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5A2A-1C60-49CF-86DF-4BAF52122C94}" type="datetimeFigureOut">
              <a:rPr lang="sk-SK" smtClean="0"/>
              <a:t>31. 3. 2020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7CED-98DA-4644-BB89-8E84124655D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7617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5A2A-1C60-49CF-86DF-4BAF52122C94}" type="datetimeFigureOut">
              <a:rPr lang="sk-SK" smtClean="0"/>
              <a:t>31. 3. 2020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7CED-98DA-4644-BB89-8E84124655D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03979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5A2A-1C60-49CF-86DF-4BAF52122C94}" type="datetimeFigureOut">
              <a:rPr lang="sk-SK" smtClean="0"/>
              <a:t>31. 3. 2020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7CED-98DA-4644-BB89-8E84124655D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08743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5A2A-1C60-49CF-86DF-4BAF52122C94}" type="datetimeFigureOut">
              <a:rPr lang="sk-SK" smtClean="0"/>
              <a:t>31. 3. 2020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7CED-98DA-4644-BB89-8E84124655D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25428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5A2A-1C60-49CF-86DF-4BAF52122C94}" type="datetimeFigureOut">
              <a:rPr lang="sk-SK" smtClean="0"/>
              <a:t>31. 3. 2020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7CED-98DA-4644-BB89-8E84124655D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97500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5A2A-1C60-49CF-86DF-4BAF52122C94}" type="datetimeFigureOut">
              <a:rPr lang="sk-SK" smtClean="0"/>
              <a:t>31. 3. 2020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7CED-98DA-4644-BB89-8E84124655D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51034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5A2A-1C60-49CF-86DF-4BAF52122C94}" type="datetimeFigureOut">
              <a:rPr lang="sk-SK" smtClean="0"/>
              <a:t>31. 3. 2020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7CED-98DA-4644-BB89-8E84124655D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1091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C5A2A-1C60-49CF-86DF-4BAF52122C94}" type="datetimeFigureOut">
              <a:rPr lang="sk-SK" smtClean="0"/>
              <a:t>31. 3. 2020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B7CED-98DA-4644-BB89-8E84124655D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45465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75856" y="476672"/>
            <a:ext cx="5180112" cy="1470025"/>
          </a:xfrm>
        </p:spPr>
        <p:txBody>
          <a:bodyPr/>
          <a:lstStyle/>
          <a:p>
            <a:r>
              <a:rPr lang="sk-SK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William</a:t>
            </a:r>
            <a:r>
              <a:rPr lang="sk-SK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Kotzwinkle</a:t>
            </a:r>
            <a:r>
              <a:rPr lang="sk-SK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k-SK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1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sk-SK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1938</a:t>
            </a:r>
            <a:endParaRPr lang="sk-SK" sz="24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347864" y="1772816"/>
            <a:ext cx="5184576" cy="4536504"/>
          </a:xfrm>
        </p:spPr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sk-SK" sz="28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americký spisovateľ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sk-SK" sz="28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držiteľ viacerých literárnych cien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sk-SK" sz="28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Diela: 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sk-SK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Doktor Krysa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sk-SK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román E.T. mimozemšťan 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sk-SK" sz="20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prerozprávanie filmového scenára do románovej podoby</a:t>
            </a:r>
          </a:p>
          <a:p>
            <a:pPr marL="1257300" lvl="2" indent="-342900" algn="l">
              <a:buFont typeface="Arial" pitchFamily="34" charset="0"/>
              <a:buChar char="•"/>
            </a:pPr>
            <a:r>
              <a:rPr lang="sk-SK" sz="20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román je obohatený o prienik do psychiky jednotlivých postáv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sk-SK" sz="2400" dirty="0" smtClean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itchFamily="34" charset="0"/>
              <a:buChar char="•"/>
            </a:pPr>
            <a:endParaRPr lang="sk-SK" sz="2400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33097"/>
            <a:ext cx="2161680" cy="2736304"/>
          </a:xfrm>
          <a:prstGeom prst="rect">
            <a:avLst/>
          </a:prstGeom>
          <a:noFill/>
          <a:ln w="101600" cmpd="tri">
            <a:gradFill flip="none" rotWithShape="1">
              <a:gsLst>
                <a:gs pos="0">
                  <a:srgbClr val="FC9FCB"/>
                </a:gs>
                <a:gs pos="13000">
                  <a:srgbClr val="F8B049"/>
                </a:gs>
                <a:gs pos="21001">
                  <a:srgbClr val="F8B049"/>
                </a:gs>
                <a:gs pos="63000">
                  <a:srgbClr val="FEE7F2"/>
                </a:gs>
                <a:gs pos="67000">
                  <a:srgbClr val="F952A0"/>
                </a:gs>
                <a:gs pos="69000">
                  <a:srgbClr val="C50849"/>
                </a:gs>
                <a:gs pos="82001">
                  <a:srgbClr val="B43E85"/>
                </a:gs>
                <a:gs pos="100000">
                  <a:srgbClr val="F8B049"/>
                </a:gs>
              </a:gsLst>
              <a:lin ang="5400000" scaled="0"/>
              <a:tileRect r="-100000" b="-100000"/>
            </a:gradFill>
            <a:miter lim="800000"/>
            <a:headEnd/>
            <a:tailEnd/>
          </a:ln>
          <a:effectLst>
            <a:outerShdw blurRad="508000" dir="15960000" sx="122000" sy="122000" algn="ctr" rotWithShape="0">
              <a:schemeClr val="accent6">
                <a:lumMod val="60000"/>
                <a:lumOff val="40000"/>
              </a:schemeClr>
            </a:outerShdw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9076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E.T. mimozemšťan</a:t>
            </a:r>
            <a:endParaRPr lang="sk-SK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4258816" cy="4525963"/>
          </a:xfrm>
        </p:spPr>
        <p:txBody>
          <a:bodyPr/>
          <a:lstStyle/>
          <a:p>
            <a:r>
              <a:rPr lang="sk-SK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Literárny druh:</a:t>
            </a:r>
          </a:p>
          <a:p>
            <a:pPr lvl="1"/>
            <a:r>
              <a:rPr lang="sk-SK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epika</a:t>
            </a:r>
          </a:p>
          <a:p>
            <a:r>
              <a:rPr lang="sk-SK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Literárny žáner:</a:t>
            </a:r>
          </a:p>
          <a:p>
            <a:pPr lvl="1"/>
            <a:r>
              <a:rPr lang="sk-SK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vedecko-fantastický román</a:t>
            </a:r>
          </a:p>
          <a:p>
            <a:r>
              <a:rPr lang="sk-SK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Literárna forma:</a:t>
            </a:r>
          </a:p>
          <a:p>
            <a:pPr lvl="1"/>
            <a:r>
              <a:rPr lang="sk-SK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próza</a:t>
            </a:r>
            <a:endParaRPr lang="sk-SK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http://storage.bontonfilm.cz/images/large/4c9f3a9e6907e5f9e858c24963f31ff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987561"/>
            <a:ext cx="3688560" cy="2736304"/>
          </a:xfrm>
          <a:prstGeom prst="rect">
            <a:avLst/>
          </a:prstGeom>
          <a:noFill/>
          <a:ln w="101600" cmpd="tri">
            <a:gradFill flip="none" rotWithShape="1">
              <a:gsLst>
                <a:gs pos="0">
                  <a:srgbClr val="FC9FCB"/>
                </a:gs>
                <a:gs pos="13000">
                  <a:srgbClr val="F8B049"/>
                </a:gs>
                <a:gs pos="21001">
                  <a:srgbClr val="F8B049"/>
                </a:gs>
                <a:gs pos="63000">
                  <a:srgbClr val="FEE7F2"/>
                </a:gs>
                <a:gs pos="67000">
                  <a:srgbClr val="F952A0"/>
                </a:gs>
                <a:gs pos="69000">
                  <a:srgbClr val="C50849"/>
                </a:gs>
                <a:gs pos="82001">
                  <a:srgbClr val="B43E85"/>
                </a:gs>
                <a:gs pos="100000">
                  <a:srgbClr val="F8B049"/>
                </a:gs>
              </a:gsLst>
              <a:lin ang="5400000" scaled="0"/>
              <a:tileRect r="-100000" b="-100000"/>
            </a:gradFill>
            <a:miter lim="800000"/>
            <a:headEnd/>
            <a:tailEnd/>
          </a:ln>
          <a:effectLst>
            <a:outerShdw blurRad="508000" dir="15960000" sx="122000" sy="122000" algn="ctr" rotWithShape="0">
              <a:schemeClr val="accent6">
                <a:lumMod val="60000"/>
                <a:lumOff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67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sk-SK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Téma diela:</a:t>
            </a:r>
          </a:p>
          <a:p>
            <a:pPr lvl="1"/>
            <a:r>
              <a:rPr lang="sk-SK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E.T. zmeškal odchod rakety; deti, s ktorými sa stretol, ho oboznamujú s našou planétou a ich priateľstvo ho zachráni pred armádou a tajnou službou, ktoré sa ho snažia získať na vedecké účely</a:t>
            </a:r>
          </a:p>
          <a:p>
            <a:pPr lvl="1"/>
            <a:r>
              <a:rPr lang="sk-SK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úryvok podáva časť, kedy sa E.T. snaží opraviť pokazený </a:t>
            </a:r>
            <a:r>
              <a:rPr lang="sk-SK" dirty="0" err="1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videošlabikár</a:t>
            </a:r>
            <a:r>
              <a:rPr lang="sk-SK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nadviazať kontakt s domovom</a:t>
            </a:r>
          </a:p>
          <a:p>
            <a:r>
              <a:rPr lang="sk-SK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Idea:</a:t>
            </a:r>
          </a:p>
          <a:p>
            <a:pPr lvl="1"/>
            <a:r>
              <a:rPr lang="sk-SK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rozprávkovom boji dobra a zla víťazí dobro, priateľstvo a láska</a:t>
            </a:r>
            <a:endParaRPr lang="sk-SK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441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Ako opraviť </a:t>
            </a:r>
            <a:r>
              <a:rPr lang="sk-SK" b="1" dirty="0" err="1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videošlabikár</a:t>
            </a:r>
            <a:r>
              <a:rPr lang="sk-SK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556792"/>
            <a:ext cx="2737050" cy="201622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6">
                <a:satMod val="175000"/>
                <a:alpha val="40000"/>
              </a:schemeClr>
            </a:glow>
            <a:innerShdw blurRad="76200">
              <a:srgbClr val="000000"/>
            </a:innerShdw>
            <a:softEdge rad="317500"/>
          </a:effectLst>
        </p:spPr>
      </p:pic>
      <p:pic>
        <p:nvPicPr>
          <p:cNvPr id="4" name="Obrázo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460" y="4077072"/>
            <a:ext cx="2595629" cy="194421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6">
                <a:satMod val="175000"/>
                <a:alpha val="40000"/>
              </a:schemeClr>
            </a:glow>
            <a:innerShdw blurRad="76200">
              <a:srgbClr val="000000"/>
            </a:innerShdw>
            <a:softEdge rad="317500"/>
          </a:effectLst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317222"/>
            <a:ext cx="2367572" cy="236757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6">
                <a:satMod val="175000"/>
                <a:alpha val="40000"/>
              </a:schemeClr>
            </a:glow>
            <a:innerShdw blurRad="76200">
              <a:srgbClr val="000000"/>
            </a:innerShdw>
            <a:softEdge rad="317500"/>
          </a:effectLst>
        </p:spPr>
      </p:pic>
      <p:sp>
        <p:nvSpPr>
          <p:cNvPr id="11" name="Nadpis 1"/>
          <p:cNvSpPr txBox="1">
            <a:spLocks/>
          </p:cNvSpPr>
          <p:nvPr/>
        </p:nvSpPr>
        <p:spPr>
          <a:xfrm>
            <a:off x="395536" y="5049180"/>
            <a:ext cx="46085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Urob vlastný grafický návrh </a:t>
            </a:r>
            <a:r>
              <a:rPr lang="sk-SK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videošlabikára</a:t>
            </a:r>
            <a:r>
              <a:rPr lang="sk-SK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pošli mi ho!</a:t>
            </a:r>
            <a:endParaRPr lang="sk-SK" sz="24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8776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k-SK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Štylistika diela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sk-SK" dirty="0" smtClean="0">
                <a:solidFill>
                  <a:srgbClr val="FFFF99"/>
                </a:solidFill>
              </a:rPr>
              <a:t>autor použil v diele </a:t>
            </a:r>
            <a:r>
              <a:rPr lang="sk-SK" dirty="0" err="1" smtClean="0">
                <a:solidFill>
                  <a:srgbClr val="FFFF99"/>
                </a:solidFill>
              </a:rPr>
              <a:t>on-formu</a:t>
            </a:r>
            <a:r>
              <a:rPr lang="sk-SK" dirty="0" smtClean="0">
                <a:solidFill>
                  <a:srgbClr val="FFFF99"/>
                </a:solidFill>
              </a:rPr>
              <a:t> rozprávania</a:t>
            </a:r>
          </a:p>
          <a:p>
            <a:r>
              <a:rPr lang="sk-SK" dirty="0" smtClean="0">
                <a:solidFill>
                  <a:srgbClr val="FFFF99"/>
                </a:solidFill>
              </a:rPr>
              <a:t>používanie </a:t>
            </a:r>
          </a:p>
          <a:p>
            <a:pPr lvl="2"/>
            <a:r>
              <a:rPr lang="sk-SK" sz="2800" b="1" dirty="0" err="1" smtClean="0">
                <a:solidFill>
                  <a:srgbClr val="FFC000"/>
                </a:solidFill>
              </a:rPr>
              <a:t>zdrobnelín</a:t>
            </a:r>
            <a:r>
              <a:rPr lang="sk-SK" sz="2800" b="1" dirty="0" smtClean="0">
                <a:solidFill>
                  <a:srgbClr val="FFC000"/>
                </a:solidFill>
              </a:rPr>
              <a:t> </a:t>
            </a:r>
          </a:p>
          <a:p>
            <a:pPr lvl="3"/>
            <a:r>
              <a:rPr lang="sk-SK" sz="2800" dirty="0" smtClean="0">
                <a:solidFill>
                  <a:srgbClr val="FFFF99"/>
                </a:solidFill>
              </a:rPr>
              <a:t>chutnučká hračka, oblôčik</a:t>
            </a:r>
          </a:p>
          <a:p>
            <a:pPr lvl="2"/>
            <a:r>
              <a:rPr lang="sk-SK" sz="2800" b="1" dirty="0">
                <a:solidFill>
                  <a:srgbClr val="FFC000"/>
                </a:solidFill>
              </a:rPr>
              <a:t>slangových výrazov a frazeologizmov</a:t>
            </a:r>
          </a:p>
          <a:p>
            <a:pPr lvl="3"/>
            <a:r>
              <a:rPr lang="sk-SK" sz="2800" dirty="0" smtClean="0">
                <a:solidFill>
                  <a:srgbClr val="FFFF99"/>
                </a:solidFill>
              </a:rPr>
              <a:t>stojí fúru peňazí, </a:t>
            </a:r>
            <a:r>
              <a:rPr lang="sk-SK" sz="2800" dirty="0" err="1" smtClean="0">
                <a:solidFill>
                  <a:srgbClr val="FFFF99"/>
                </a:solidFill>
              </a:rPr>
              <a:t>videák</a:t>
            </a:r>
            <a:r>
              <a:rPr lang="sk-SK" sz="2800" dirty="0" smtClean="0">
                <a:solidFill>
                  <a:srgbClr val="FFFF99"/>
                </a:solidFill>
              </a:rPr>
              <a:t>, potiahnuť v železiarstve</a:t>
            </a:r>
          </a:p>
          <a:p>
            <a:pPr lvl="1"/>
            <a:endParaRPr lang="sk-SK" dirty="0" smtClean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00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Humorné scény</a:t>
            </a:r>
            <a:endParaRPr lang="sk-SK" b="1" dirty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7355160" cy="4525963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>
                <a:solidFill>
                  <a:srgbClr val="FFFF99"/>
                </a:solidFill>
              </a:rPr>
              <a:t>úryvok pôsobí na viacerých miestach humorne, autor využíva:</a:t>
            </a:r>
          </a:p>
          <a:p>
            <a:pPr lvl="1"/>
            <a:r>
              <a:rPr lang="sk-SK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situačnú komiku i komický obraz postavy:</a:t>
            </a:r>
          </a:p>
          <a:p>
            <a:pPr lvl="2"/>
            <a:r>
              <a:rPr lang="sk-SK" dirty="0" smtClean="0">
                <a:solidFill>
                  <a:srgbClr val="FFFF99"/>
                </a:solidFill>
              </a:rPr>
              <a:t>Zamieril do </a:t>
            </a:r>
            <a:r>
              <a:rPr lang="sk-SK" dirty="0" err="1" smtClean="0">
                <a:solidFill>
                  <a:srgbClr val="FFFF99"/>
                </a:solidFill>
              </a:rPr>
              <a:t>kumbálu</a:t>
            </a:r>
            <a:r>
              <a:rPr lang="sk-SK" dirty="0" smtClean="0">
                <a:solidFill>
                  <a:srgbClr val="FFFF99"/>
                </a:solidFill>
              </a:rPr>
              <a:t>, vytiahol odtiaľ kabát a obliekol si ho. Nuž, vzhľadom na tie kuracie pliecka to celkom ujde., iba </a:t>
            </a:r>
            <a:r>
              <a:rPr lang="sk-SK" dirty="0" err="1" smtClean="0">
                <a:solidFill>
                  <a:srgbClr val="FFFF99"/>
                </a:solidFill>
              </a:rPr>
              <a:t>brušisko</a:t>
            </a:r>
            <a:r>
              <a:rPr lang="sk-SK" dirty="0" smtClean="0">
                <a:solidFill>
                  <a:srgbClr val="FFFF99"/>
                </a:solidFill>
              </a:rPr>
              <a:t> nedajbože vpratať a poriadne pozapínať. Lenže čo ... Prešľapoval a uvažoval, čo má pre všetky hviezdy na svete jeho nové oblečenie spoločné s vysielačom. Eh, ta kozmický trubiroh, nejde predsa o kabát. Potrebuješ vešiak na kabát. Zízal naň klipkajúcimi očami, ale mozog mu pracoval na plné obrátky. Drevený vešiak zažiaril v plnej kráse a doslova ho hypnotizoval svojím tvarom. ... </a:t>
            </a:r>
            <a:endParaRPr lang="sk-SK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78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reeform 2"/>
          <p:cNvSpPr>
            <a:spLocks/>
          </p:cNvSpPr>
          <p:nvPr/>
        </p:nvSpPr>
        <p:spPr bwMode="auto">
          <a:xfrm>
            <a:off x="1979613" y="404813"/>
            <a:ext cx="4968875" cy="5903912"/>
          </a:xfrm>
          <a:custGeom>
            <a:avLst/>
            <a:gdLst>
              <a:gd name="T0" fmla="*/ 0 w 3674"/>
              <a:gd name="T1" fmla="*/ 3402 h 3402"/>
              <a:gd name="T2" fmla="*/ 1315 w 3674"/>
              <a:gd name="T3" fmla="*/ 0 h 3402"/>
              <a:gd name="T4" fmla="*/ 3674 w 3674"/>
              <a:gd name="T5" fmla="*/ 3402 h 34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74" h="3402">
                <a:moveTo>
                  <a:pt x="0" y="3402"/>
                </a:moveTo>
                <a:cubicBezTo>
                  <a:pt x="351" y="1701"/>
                  <a:pt x="703" y="0"/>
                  <a:pt x="1315" y="0"/>
                </a:cubicBezTo>
                <a:cubicBezTo>
                  <a:pt x="1927" y="0"/>
                  <a:pt x="2800" y="1701"/>
                  <a:pt x="3674" y="3402"/>
                </a:cubicBezTo>
              </a:path>
            </a:pathLst>
          </a:custGeom>
          <a:noFill/>
          <a:ln w="76200" cmpd="sng">
            <a:solidFill>
              <a:srgbClr val="CC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 flipV="1">
            <a:off x="2916238" y="1557338"/>
            <a:ext cx="792162" cy="3600450"/>
          </a:xfrm>
          <a:prstGeom prst="line">
            <a:avLst/>
          </a:prstGeom>
          <a:noFill/>
          <a:ln w="76200">
            <a:solidFill>
              <a:srgbClr val="CCFF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5057688" y="541129"/>
            <a:ext cx="332263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k-SK" sz="2000" b="1" i="1" dirty="0" smtClean="0">
                <a:solidFill>
                  <a:schemeClr val="bg2"/>
                </a:solidFill>
                <a:latin typeface="Tahoma" pitchFamily="34" charset="0"/>
              </a:rPr>
              <a:t>Správne zoraď body dejovej osnovy a napíš</a:t>
            </a:r>
            <a:endParaRPr lang="sk-SK" sz="2000" b="1" i="1" dirty="0">
              <a:solidFill>
                <a:schemeClr val="bg2"/>
              </a:solidFill>
              <a:latin typeface="Tahoma" pitchFamily="34" charset="0"/>
            </a:endParaRPr>
          </a:p>
        </p:txBody>
      </p:sp>
      <p:sp>
        <p:nvSpPr>
          <p:cNvPr id="42005" name="Text Box 21"/>
          <p:cNvSpPr txBox="1">
            <a:spLocks noChangeArrowheads="1"/>
          </p:cNvSpPr>
          <p:nvPr/>
        </p:nvSpPr>
        <p:spPr bwMode="auto">
          <a:xfrm>
            <a:off x="1835150" y="5661025"/>
            <a:ext cx="311150" cy="366713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rgbClr val="003300"/>
            </a:solidFill>
          </a:ln>
          <a:effectLst/>
        </p:spPr>
        <p:txBody>
          <a:bodyPr wrap="none">
            <a:spAutoFit/>
          </a:bodyPr>
          <a:lstStyle>
            <a:defPPr>
              <a:defRPr lang="sk-SK"/>
            </a:defPPr>
            <a:lvl1pPr>
              <a:defRPr>
                <a:solidFill>
                  <a:srgbClr val="111111"/>
                </a:solidFill>
              </a:defRPr>
            </a:lvl1pPr>
          </a:lstStyle>
          <a:p>
            <a:r>
              <a:rPr lang="sk-SK" dirty="0"/>
              <a:t>1</a:t>
            </a:r>
          </a:p>
        </p:txBody>
      </p:sp>
      <p:sp>
        <p:nvSpPr>
          <p:cNvPr id="42006" name="Text Box 22"/>
          <p:cNvSpPr txBox="1">
            <a:spLocks noChangeArrowheads="1"/>
          </p:cNvSpPr>
          <p:nvPr/>
        </p:nvSpPr>
        <p:spPr bwMode="auto">
          <a:xfrm>
            <a:off x="2051050" y="4365625"/>
            <a:ext cx="311150" cy="366713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rgbClr val="003300"/>
            </a:solidFill>
          </a:ln>
          <a:effectLst/>
        </p:spPr>
        <p:txBody>
          <a:bodyPr wrap="none">
            <a:spAutoFit/>
          </a:bodyPr>
          <a:lstStyle>
            <a:defPPr>
              <a:defRPr lang="sk-SK"/>
            </a:defPPr>
            <a:lvl1pPr>
              <a:defRPr>
                <a:solidFill>
                  <a:srgbClr val="111111"/>
                </a:solidFill>
              </a:defRPr>
            </a:lvl1pPr>
          </a:lstStyle>
          <a:p>
            <a:r>
              <a:rPr lang="sk-SK" dirty="0"/>
              <a:t>2</a:t>
            </a:r>
          </a:p>
        </p:txBody>
      </p:sp>
      <p:sp>
        <p:nvSpPr>
          <p:cNvPr id="42007" name="Text Box 23"/>
          <p:cNvSpPr txBox="1">
            <a:spLocks noChangeArrowheads="1"/>
          </p:cNvSpPr>
          <p:nvPr/>
        </p:nvSpPr>
        <p:spPr bwMode="auto">
          <a:xfrm>
            <a:off x="2424113" y="2558231"/>
            <a:ext cx="311150" cy="366713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rgbClr val="003300"/>
            </a:solidFill>
          </a:ln>
          <a:effectLst/>
        </p:spPr>
        <p:txBody>
          <a:bodyPr wrap="none">
            <a:spAutoFit/>
          </a:bodyPr>
          <a:lstStyle>
            <a:defPPr>
              <a:defRPr lang="sk-SK"/>
            </a:defPPr>
            <a:lvl1pPr>
              <a:defRPr>
                <a:solidFill>
                  <a:srgbClr val="111111"/>
                </a:solidFill>
              </a:defRPr>
            </a:lvl1pPr>
          </a:lstStyle>
          <a:p>
            <a:r>
              <a:rPr lang="sk-SK" dirty="0"/>
              <a:t>3</a:t>
            </a:r>
          </a:p>
        </p:txBody>
      </p:sp>
      <p:sp>
        <p:nvSpPr>
          <p:cNvPr id="42008" name="Text Box 24"/>
          <p:cNvSpPr txBox="1">
            <a:spLocks noChangeArrowheads="1"/>
          </p:cNvSpPr>
          <p:nvPr/>
        </p:nvSpPr>
        <p:spPr bwMode="auto">
          <a:xfrm>
            <a:off x="3563938" y="404813"/>
            <a:ext cx="311150" cy="366712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rgbClr val="003300"/>
            </a:solidFill>
          </a:ln>
          <a:effectLst/>
        </p:spPr>
        <p:txBody>
          <a:bodyPr wrap="none">
            <a:spAutoFit/>
          </a:bodyPr>
          <a:lstStyle>
            <a:defPPr>
              <a:defRPr lang="sk-SK"/>
            </a:defPPr>
            <a:lvl1pPr>
              <a:defRPr>
                <a:solidFill>
                  <a:srgbClr val="111111"/>
                </a:solidFill>
              </a:defRPr>
            </a:lvl1pPr>
          </a:lstStyle>
          <a:p>
            <a:r>
              <a:rPr lang="sk-SK"/>
              <a:t>4</a:t>
            </a:r>
          </a:p>
        </p:txBody>
      </p:sp>
      <p:sp>
        <p:nvSpPr>
          <p:cNvPr id="42009" name="Text Box 25"/>
          <p:cNvSpPr txBox="1">
            <a:spLocks noChangeArrowheads="1"/>
          </p:cNvSpPr>
          <p:nvPr/>
        </p:nvSpPr>
        <p:spPr bwMode="auto">
          <a:xfrm>
            <a:off x="5724525" y="3429000"/>
            <a:ext cx="311150" cy="366713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rgbClr val="003300"/>
            </a:solidFill>
          </a:ln>
          <a:effectLst/>
        </p:spPr>
        <p:txBody>
          <a:bodyPr wrap="none">
            <a:spAutoFit/>
          </a:bodyPr>
          <a:lstStyle>
            <a:defPPr>
              <a:defRPr lang="sk-SK"/>
            </a:defPPr>
            <a:lvl1pPr>
              <a:defRPr>
                <a:solidFill>
                  <a:srgbClr val="111111"/>
                </a:solidFill>
              </a:defRPr>
            </a:lvl1pPr>
          </a:lstStyle>
          <a:p>
            <a:r>
              <a:rPr lang="sk-SK" dirty="0"/>
              <a:t>5</a:t>
            </a:r>
          </a:p>
        </p:txBody>
      </p:sp>
      <p:sp>
        <p:nvSpPr>
          <p:cNvPr id="42010" name="Text Box 26"/>
          <p:cNvSpPr txBox="1">
            <a:spLocks noChangeArrowheads="1"/>
          </p:cNvSpPr>
          <p:nvPr/>
        </p:nvSpPr>
        <p:spPr bwMode="auto">
          <a:xfrm>
            <a:off x="6516688" y="5445125"/>
            <a:ext cx="311150" cy="366713"/>
          </a:xfrm>
          <a:prstGeom prst="rect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>
            <a:solidFill>
              <a:srgbClr val="003300"/>
            </a:solidFill>
          </a:ln>
          <a:effectLst/>
        </p:spPr>
        <p:txBody>
          <a:bodyPr wrap="none">
            <a:spAutoFit/>
          </a:bodyPr>
          <a:lstStyle>
            <a:defPPr>
              <a:defRPr lang="sk-SK"/>
            </a:defPPr>
            <a:lvl1pPr>
              <a:defRPr>
                <a:solidFill>
                  <a:srgbClr val="111111"/>
                </a:solidFill>
              </a:defRPr>
            </a:lvl1pPr>
          </a:lstStyle>
          <a:p>
            <a:r>
              <a:rPr lang="sk-SK" dirty="0"/>
              <a:t>6</a:t>
            </a: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5913838" y="1786302"/>
            <a:ext cx="2304380" cy="553998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rgbClr val="003300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sk-SK" sz="1500" dirty="0" smtClean="0">
                <a:solidFill>
                  <a:srgbClr val="003300"/>
                </a:solidFill>
                <a:latin typeface="Tahoma" pitchFamily="34" charset="0"/>
              </a:rPr>
              <a:t>E.T. sa snaží vysvetliť deťom svoje zámery</a:t>
            </a:r>
            <a:endParaRPr lang="sk-SK" sz="1500" dirty="0">
              <a:solidFill>
                <a:srgbClr val="003300"/>
              </a:solidFill>
              <a:latin typeface="Tahoma" pitchFamily="34" charset="0"/>
            </a:endParaRPr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649087" y="588169"/>
            <a:ext cx="1891610" cy="553998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rgbClr val="003300"/>
            </a:solidFill>
          </a:ln>
          <a:effectLst/>
        </p:spPr>
        <p:txBody>
          <a:bodyPr>
            <a:spAutoFit/>
          </a:bodyPr>
          <a:lstStyle>
            <a:defPPr>
              <a:defRPr lang="sk-SK"/>
            </a:defPPr>
            <a:lvl1pPr algn="ctr">
              <a:defRPr>
                <a:solidFill>
                  <a:srgbClr val="003300"/>
                </a:solidFill>
                <a:latin typeface="Tahoma" pitchFamily="34" charset="0"/>
              </a:defRPr>
            </a:lvl1pPr>
          </a:lstStyle>
          <a:p>
            <a:r>
              <a:rPr lang="sk-SK" sz="1500" dirty="0" smtClean="0"/>
              <a:t>E.T. použil drôty z gramofónu</a:t>
            </a:r>
            <a:endParaRPr lang="sk-SK" sz="1500" dirty="0"/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6177335" y="4221163"/>
            <a:ext cx="1274986" cy="553998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rgbClr val="003300"/>
            </a:solidFill>
          </a:ln>
          <a:effectLst/>
        </p:spPr>
        <p:txBody>
          <a:bodyPr wrap="square">
            <a:spAutoFit/>
          </a:bodyPr>
          <a:lstStyle>
            <a:defPPr>
              <a:defRPr lang="sk-SK"/>
            </a:defPPr>
            <a:lvl1pPr algn="ctr">
              <a:defRPr>
                <a:solidFill>
                  <a:srgbClr val="003300"/>
                </a:solidFill>
                <a:latin typeface="Tahoma" pitchFamily="34" charset="0"/>
              </a:defRPr>
            </a:lvl1pPr>
          </a:lstStyle>
          <a:p>
            <a:r>
              <a:rPr lang="sk-SK" sz="1500" dirty="0" smtClean="0"/>
              <a:t>Využitie vešiaka</a:t>
            </a:r>
            <a:endParaRPr lang="sk-SK" sz="1500" dirty="0"/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827584" y="1510725"/>
            <a:ext cx="1534616" cy="954107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rgbClr val="003300"/>
            </a:solidFill>
          </a:ln>
          <a:effectLst/>
        </p:spPr>
        <p:txBody>
          <a:bodyPr wrap="square">
            <a:spAutoFit/>
          </a:bodyPr>
          <a:lstStyle>
            <a:defPPr>
              <a:defRPr lang="sk-SK"/>
            </a:defPPr>
            <a:lvl1pPr algn="ctr">
              <a:defRPr>
                <a:solidFill>
                  <a:srgbClr val="003300"/>
                </a:solidFill>
                <a:latin typeface="Tahoma" pitchFamily="34" charset="0"/>
              </a:defRPr>
            </a:lvl1pPr>
          </a:lstStyle>
          <a:p>
            <a:r>
              <a:rPr lang="sk-SK" sz="1400" dirty="0" smtClean="0"/>
              <a:t>E.T skladá z gramofónu a vešiaka </a:t>
            </a:r>
            <a:r>
              <a:rPr lang="sk-SK" sz="1400" dirty="0" err="1" smtClean="0"/>
              <a:t>videošlabikár</a:t>
            </a:r>
            <a:endParaRPr lang="sk-SK" sz="1400" dirty="0"/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1187624" y="3612356"/>
            <a:ext cx="1353072" cy="553998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rgbClr val="003300"/>
            </a:solidFill>
          </a:ln>
          <a:effectLst/>
        </p:spPr>
        <p:txBody>
          <a:bodyPr wrap="square">
            <a:spAutoFit/>
          </a:bodyPr>
          <a:lstStyle>
            <a:defPPr>
              <a:defRPr lang="sk-SK"/>
            </a:defPPr>
            <a:lvl1pPr algn="ctr">
              <a:defRPr>
                <a:solidFill>
                  <a:srgbClr val="003300"/>
                </a:solidFill>
                <a:latin typeface="Tahoma" pitchFamily="34" charset="0"/>
              </a:defRPr>
            </a:lvl1pPr>
          </a:lstStyle>
          <a:p>
            <a:r>
              <a:rPr lang="sk-SK" sz="1500" dirty="0" smtClean="0"/>
              <a:t>E.T. je smutný</a:t>
            </a:r>
            <a:endParaRPr lang="sk-SK" sz="1500" dirty="0"/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5981514" y="2501682"/>
            <a:ext cx="2065330" cy="553998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rgbClr val="003300"/>
            </a:solidFill>
          </a:ln>
          <a:effectLst/>
        </p:spPr>
        <p:txBody>
          <a:bodyPr wrap="square">
            <a:spAutoFit/>
          </a:bodyPr>
          <a:lstStyle>
            <a:defPPr>
              <a:defRPr lang="sk-SK"/>
            </a:defPPr>
            <a:lvl1pPr algn="ctr">
              <a:defRPr>
                <a:solidFill>
                  <a:srgbClr val="003300"/>
                </a:solidFill>
                <a:latin typeface="Tahoma" pitchFamily="34" charset="0"/>
              </a:defRPr>
            </a:lvl1pPr>
          </a:lstStyle>
          <a:p>
            <a:r>
              <a:rPr lang="sk-SK" sz="1500" dirty="0" smtClean="0"/>
              <a:t>Chlácholivé zvuky </a:t>
            </a:r>
            <a:r>
              <a:rPr lang="sk-SK" sz="1500" dirty="0" err="1" smtClean="0"/>
              <a:t>videošlabikára</a:t>
            </a:r>
            <a:endParaRPr lang="sk-SK" sz="1500" dirty="0"/>
          </a:p>
        </p:txBody>
      </p:sp>
      <p:sp>
        <p:nvSpPr>
          <p:cNvPr id="2" name="Tlačidlo akcie: Dopredu alebo Ďalej 1">
            <a:hlinkClick r:id="" action="ppaction://hlinkshowjump?jump=nextslide" highlightClick="1"/>
          </p:cNvPr>
          <p:cNvSpPr/>
          <p:nvPr/>
        </p:nvSpPr>
        <p:spPr>
          <a:xfrm>
            <a:off x="3995936" y="5939393"/>
            <a:ext cx="740804" cy="369332"/>
          </a:xfrm>
          <a:prstGeom prst="actionButtonForwardNex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rgbClr val="003300"/>
            </a:solidFill>
          </a:ln>
          <a:effectLst/>
        </p:spPr>
        <p:txBody>
          <a:bodyPr wrap="square">
            <a:spAutoFit/>
          </a:bodyPr>
          <a:lstStyle/>
          <a:p>
            <a:endParaRPr lang="sk-SK">
              <a:solidFill>
                <a:srgbClr val="1111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44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20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20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20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20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2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20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20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2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2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2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2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4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99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99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199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1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1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1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419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 nodeType="clickPar">
                      <p:stCondLst>
                        <p:cond delay="0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805 -0.01064 L -0.55625 0.54584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10" y="27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95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419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 nodeType="clickPar">
                      <p:stCondLst>
                        <p:cond delay="0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826 -0.0088 L -0.46563 -0.26088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68" y="-1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97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419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 nodeType="clickPar">
                      <p:stCondLst>
                        <p:cond delay="0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621 -0.00232 L 0.28888 -0.17014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25" y="-8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98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419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 nodeType="clickPar">
                      <p:stCondLst>
                        <p:cond delay="0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48148E-6 L 0.49271 -0.02917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35" y="-1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99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420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 nodeType="clickPar">
                      <p:stCondLst>
                        <p:cond delay="0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11111E-6 L -0.03941 0.40602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9" y="20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000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419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59259E-6 L 0.06285 0.5324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4199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2" y="26620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44444E-6 L 0.05503 0.53541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41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3" y="2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96"/>
                  </p:tgtEl>
                </p:cond>
              </p:nextCondLst>
            </p:seq>
          </p:childTnLst>
        </p:cTn>
      </p:par>
    </p:tnLst>
    <p:bldLst>
      <p:bldP spid="41986" grpId="0" animBg="1"/>
      <p:bldP spid="41993" grpId="0" animBg="1"/>
      <p:bldP spid="42001" grpId="0"/>
      <p:bldP spid="42005" grpId="0" animBg="1"/>
      <p:bldP spid="42006" grpId="0" animBg="1"/>
      <p:bldP spid="42007" grpId="0" animBg="1"/>
      <p:bldP spid="42008" grpId="0" animBg="1"/>
      <p:bldP spid="42009" grpId="0" animBg="1"/>
      <p:bldP spid="42010" grpId="0" animBg="1"/>
      <p:bldP spid="41995" grpId="0" animBg="1"/>
      <p:bldP spid="41995" grpId="1" animBg="1"/>
      <p:bldP spid="41996" grpId="0" build="allAtOnce" animBg="1"/>
      <p:bldP spid="41996" grpId="1" uiExpand="1" build="allAtOnce" animBg="1"/>
      <p:bldP spid="41997" grpId="0" animBg="1"/>
      <p:bldP spid="41997" grpId="1" animBg="1"/>
      <p:bldP spid="41998" grpId="0" animBg="1"/>
      <p:bldP spid="41998" grpId="1" animBg="1"/>
      <p:bldP spid="41999" grpId="0" animBg="1"/>
      <p:bldP spid="41999" grpId="1" animBg="1"/>
      <p:bldP spid="42000" grpId="0" animBg="1"/>
      <p:bldP spid="4200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>
            <a:normAutofit/>
          </a:bodyPr>
          <a:lstStyle/>
          <a:p>
            <a:r>
              <a:rPr lang="sk-SK" b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Ďakujem za </a:t>
            </a:r>
            <a:r>
              <a:rPr lang="sk-SK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pozornosť.</a:t>
            </a:r>
            <a:br>
              <a:rPr lang="sk-SK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Spracovala: Mgr. Anna Kobzová</a:t>
            </a:r>
            <a:endParaRPr lang="sk-SK" sz="2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509120"/>
            <a:ext cx="8229600" cy="1617043"/>
          </a:xfrm>
        </p:spPr>
        <p:txBody>
          <a:bodyPr>
            <a:normAutofit/>
          </a:bodyPr>
          <a:lstStyle/>
          <a:p>
            <a:endParaRPr lang="sk-SK" sz="14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64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321</Words>
  <Application>Microsoft Office PowerPoint</Application>
  <PresentationFormat>Prezentácia na obrazovke (4:3)</PresentationFormat>
  <Paragraphs>48</Paragraphs>
  <Slides>8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William Kotzwinkle *1938</vt:lpstr>
      <vt:lpstr>E.T. mimozemšťan</vt:lpstr>
      <vt:lpstr>Prezentácia programu PowerPoint</vt:lpstr>
      <vt:lpstr>Ako opraviť videošlabikár?</vt:lpstr>
      <vt:lpstr>Štylistika diela</vt:lpstr>
      <vt:lpstr>Humorné scény</vt:lpstr>
      <vt:lpstr>Prezentácia programu PowerPoint</vt:lpstr>
      <vt:lpstr>Ďakujem za pozornosť. Spracovala: Mgr. Anna Kobzová</vt:lpstr>
    </vt:vector>
  </TitlesOfParts>
  <Company>Lesy 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William Kotzwinkle 1938</dc:title>
  <dc:creator>Darinka</dc:creator>
  <cp:lastModifiedBy>Darinka-NB</cp:lastModifiedBy>
  <cp:revision>13</cp:revision>
  <dcterms:created xsi:type="dcterms:W3CDTF">2012-02-15T17:57:48Z</dcterms:created>
  <dcterms:modified xsi:type="dcterms:W3CDTF">2020-03-31T08:00:41Z</dcterms:modified>
</cp:coreProperties>
</file>