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7" r:id="rId1"/>
  </p:sldMasterIdLst>
  <p:sldIdLst>
    <p:sldId id="256" r:id="rId2"/>
    <p:sldId id="258" r:id="rId3"/>
    <p:sldId id="257" r:id="rId4"/>
    <p:sldId id="262" r:id="rId5"/>
    <p:sldId id="259" r:id="rId6"/>
    <p:sldId id="266" r:id="rId7"/>
    <p:sldId id="261" r:id="rId8"/>
    <p:sldId id="260" r:id="rId9"/>
    <p:sldId id="265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5762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92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0833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16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51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7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7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8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486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11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2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2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26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3/7/2021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4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8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800" dirty="0" smtClean="0"/>
              <a:t>Jak dbać o skórę w okresie dojrzewania</a:t>
            </a: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538519" y="5412260"/>
            <a:ext cx="2537726" cy="638432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Wykonała :</a:t>
            </a:r>
          </a:p>
          <a:p>
            <a:r>
              <a:rPr lang="pl-PL" dirty="0" smtClean="0"/>
              <a:t>Julia Nałęcz    klasa </a:t>
            </a:r>
            <a:r>
              <a:rPr lang="pl-PL" dirty="0" err="1" smtClean="0"/>
              <a:t>VIIa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1454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/>
              <a:t>Higiena osobista w okresie dojrzewania − sfera intymna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841157"/>
            <a:ext cx="8596668" cy="50168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r>
              <a:rPr lang="pl-PL" dirty="0" smtClean="0"/>
              <a:t> </a:t>
            </a:r>
            <a:r>
              <a:rPr lang="pl-PL" dirty="0"/>
              <a:t>bardzo ważna jest codzienna toaleta miejsc </a:t>
            </a:r>
            <a:r>
              <a:rPr lang="pl-PL" dirty="0" smtClean="0"/>
              <a:t>intymnych,</a:t>
            </a:r>
          </a:p>
          <a:p>
            <a:r>
              <a:rPr lang="pl-PL" dirty="0" smtClean="0"/>
              <a:t> krótki </a:t>
            </a:r>
            <a:r>
              <a:rPr lang="pl-PL" dirty="0"/>
              <a:t>prysznic zalecany jest </a:t>
            </a:r>
            <a:r>
              <a:rPr lang="pl-PL" dirty="0" smtClean="0"/>
              <a:t>codziennie,</a:t>
            </a:r>
          </a:p>
          <a:p>
            <a:r>
              <a:rPr lang="pl-PL" dirty="0"/>
              <a:t>d</a:t>
            </a:r>
            <a:r>
              <a:rPr lang="pl-PL" dirty="0" smtClean="0"/>
              <a:t>o </a:t>
            </a:r>
            <a:r>
              <a:rPr lang="pl-PL" dirty="0"/>
              <a:t>mycia okolic intymnych nie używaj jednak zwykłego </a:t>
            </a:r>
            <a:r>
              <a:rPr lang="pl-PL" dirty="0" smtClean="0"/>
              <a:t>mydła, może </a:t>
            </a:r>
            <a:r>
              <a:rPr lang="pl-PL" dirty="0"/>
              <a:t>ono tylko podrażnić Twoje okolice intymne. Lepiej korzystaj ze specjalnych płynów do higieny intymnej. </a:t>
            </a:r>
          </a:p>
          <a:p>
            <a:r>
              <a:rPr lang="pl-PL" dirty="0"/>
              <a:t>k</a:t>
            </a:r>
            <a:r>
              <a:rPr lang="pl-PL" dirty="0" smtClean="0"/>
              <a:t>iedy </a:t>
            </a:r>
            <a:r>
              <a:rPr lang="pl-PL" dirty="0"/>
              <a:t>nie masz możliwości skorzystania z prysznica, możesz zastosować chusteczki do higieny intymnej, np. </a:t>
            </a:r>
            <a:r>
              <a:rPr lang="pl-PL" dirty="0" err="1"/>
              <a:t>Lactacyd</a:t>
            </a:r>
            <a:r>
              <a:rPr lang="pl-PL" dirty="0"/>
              <a:t> Femina. 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Pamiętaj </a:t>
            </a:r>
            <a:r>
              <a:rPr lang="pl-PL" dirty="0"/>
              <a:t>jednak o jednym: zbyt częste mycie okolic intymnych wcale nie jest dla Ciebie dobre! Podmywanie się raz dziennie w zupełności wystarczy. Kiedy myjesz okolice intymne zbyt często, zmywasz z siebie naturalnie (dobre) bakterie, które chronią Twoją pochwę przed infekcjami.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694" y="645769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5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790340" y="2681416"/>
            <a:ext cx="8596668" cy="1646195"/>
          </a:xfrm>
        </p:spPr>
        <p:txBody>
          <a:bodyPr/>
          <a:lstStyle/>
          <a:p>
            <a:pPr algn="ctr"/>
            <a:r>
              <a:rPr lang="pl-PL" dirty="0" smtClean="0"/>
              <a:t>Dziękuję za uwagę!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645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dirty="0"/>
              <a:t>Dojrzewanie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755" y="2091038"/>
            <a:ext cx="9665271" cy="388077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pl-PL" dirty="0" smtClean="0"/>
              <a:t>to okres przejściowy między dzieciństwem a dorosłością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pl-PL" dirty="0" smtClean="0"/>
              <a:t> Inaczej nazywa się go </a:t>
            </a:r>
            <a:r>
              <a:rPr lang="pl-PL" b="1" dirty="0" smtClean="0"/>
              <a:t>pokwitaniem.</a:t>
            </a:r>
            <a:r>
              <a:rPr lang="pl-PL" dirty="0" smtClean="0"/>
              <a:t> Trwa kilka lat i jest dla dzieci czasem na oswojenie się ze zmianami zachodzącymi w ich ciele. Podczas okresu dojrzewania jajniki i jądra zaczynają wytwarzać odpowiednio komórki jajowe i plemniki. Ciało dziewczynki przeobraża się w ciało kobiety, a ciało chłopca w ciało mężczyzny. Pojawiają się również włosy łonowe oraz pod pachami.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pl-PL" dirty="0"/>
              <a:t>Organizm młodej osoby wkraczającej w wiek dojrzewania przechodzi szereg przemian. Hormony, które do tej pory były nieaktywne, zaczynają swoją pracę pobudzając przysadkę mózgową i układ rozrodczy. Szczególnie widoczny wkład mają androgeny, które odpowiadają za szereg </a:t>
            </a:r>
            <a:r>
              <a:rPr lang="pl-PL" dirty="0" smtClean="0"/>
              <a:t>widocznych zmian </a:t>
            </a:r>
            <a:r>
              <a:rPr lang="pl-PL" dirty="0"/>
              <a:t>w </a:t>
            </a:r>
            <a:r>
              <a:rPr lang="pl-PL" dirty="0" smtClean="0"/>
              <a:t>organizmie.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769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800" b="1" dirty="0" smtClean="0"/>
              <a:t>Kondycja skóry w okresie dojrzewania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pl-PL" dirty="0" smtClean="0"/>
              <a:t>Działanie hormonów (głównie androgenów) </a:t>
            </a:r>
            <a:r>
              <a:rPr lang="pl-PL" dirty="0"/>
              <a:t>przyczynia </a:t>
            </a:r>
            <a:r>
              <a:rPr lang="pl-PL" dirty="0" smtClean="0"/>
              <a:t>się do </a:t>
            </a:r>
            <a:r>
              <a:rPr lang="pl-PL" dirty="0"/>
              <a:t>pogorszenia kondycji </a:t>
            </a:r>
            <a:r>
              <a:rPr lang="pl-PL" dirty="0" smtClean="0"/>
              <a:t>skóry: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l-PL" dirty="0"/>
              <a:t>- </a:t>
            </a:r>
            <a:r>
              <a:rPr lang="pl-PL" dirty="0" smtClean="0"/>
              <a:t> trądziku </a:t>
            </a:r>
            <a:r>
              <a:rPr lang="pl-PL" dirty="0"/>
              <a:t>młodzieńczego,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l-PL" dirty="0"/>
              <a:t> - przetłuszczania się </a:t>
            </a:r>
            <a:r>
              <a:rPr lang="pl-PL" dirty="0" smtClean="0"/>
              <a:t>włosów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l-PL" dirty="0" smtClean="0"/>
              <a:t>-  nadmiernej potliwości,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955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/>
              <a:t>„Burza </a:t>
            </a:r>
            <a:r>
              <a:rPr lang="pl-PL" sz="4000" b="1" dirty="0"/>
              <a:t>hormonów”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2422" y="1742303"/>
            <a:ext cx="6981568" cy="429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Z</a:t>
            </a:r>
            <a:r>
              <a:rPr lang="pl-PL" dirty="0" smtClean="0"/>
              <a:t>aburzenia hormonalne powodują </a:t>
            </a:r>
            <a:r>
              <a:rPr lang="pl-PL" dirty="0"/>
              <a:t>rozwój trądziku młodzieńczego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smtClean="0"/>
              <a:t> </a:t>
            </a:r>
            <a:r>
              <a:rPr lang="pl-PL" dirty="0"/>
              <a:t>Hormony prowokują do powiększania się gruczołów łojowych i nadmiernej produkcji łoju. Łój zaś jest doskonałą pożywką dla bakterii i dodatkowo zmienia odczyn skóry na mniej kwaśny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smtClean="0"/>
              <a:t> </a:t>
            </a:r>
            <a:r>
              <a:rPr lang="pl-PL" dirty="0"/>
              <a:t>Powoduje to namnażanie bakterii chorobotwórczych, a co za tym idzie powstawanie </a:t>
            </a:r>
            <a:r>
              <a:rPr lang="pl-PL" b="1" dirty="0"/>
              <a:t>trądziku młodzieńczego</a:t>
            </a:r>
            <a:r>
              <a:rPr lang="pl-PL" b="1" dirty="0" smtClean="0"/>
              <a:t>.</a:t>
            </a:r>
          </a:p>
          <a:p>
            <a:pPr marL="0" indent="0">
              <a:buNone/>
            </a:pPr>
            <a:r>
              <a:rPr lang="pl-PL" dirty="0" smtClean="0"/>
              <a:t> </a:t>
            </a:r>
            <a:r>
              <a:rPr lang="pl-PL" dirty="0"/>
              <a:t>W konsekwencji cera staje się przetłuszczona i błyszcząca z szeregiem wykwitów zapalnych. Młode osoby często wyciskają je i rozdrapują, co sprawia, że szerzą się na całej twarzy. Łatwo jest je też zakazić, tworząc stany ropne, nadające się już tylko do leczenia dermatologicznego.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Oczywiście </a:t>
            </a:r>
            <a:r>
              <a:rPr lang="pl-PL" dirty="0"/>
              <a:t>zachwiana flora bakteryjna i działanie hormonów to nie jedyne przyczyny. Dużą rolę odgrywa także skłonność genetyczna.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244" y="704562"/>
            <a:ext cx="3677515" cy="24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/>
              <a:t>Trądzik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2422" y="1742303"/>
            <a:ext cx="7821827" cy="4299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Okresowi pokwitania często towarzyszy </a:t>
            </a:r>
            <a:r>
              <a:rPr lang="pl-PL" dirty="0" smtClean="0"/>
              <a:t>trądzik, warto </a:t>
            </a:r>
            <a:r>
              <a:rPr lang="pl-PL" dirty="0"/>
              <a:t>więc jest ustrzec </a:t>
            </a:r>
            <a:r>
              <a:rPr lang="pl-PL" dirty="0" smtClean="0"/>
              <a:t>się przed nim, </a:t>
            </a:r>
            <a:r>
              <a:rPr lang="pl-PL" dirty="0"/>
              <a:t>działając prewencyjnie i minimalizując objawy.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Ważne jest:</a:t>
            </a:r>
          </a:p>
          <a:p>
            <a:r>
              <a:rPr lang="pl-PL" dirty="0" smtClean="0"/>
              <a:t> </a:t>
            </a:r>
            <a:r>
              <a:rPr lang="pl-PL" dirty="0"/>
              <a:t>codzienne mycie, </a:t>
            </a:r>
            <a:endParaRPr lang="pl-PL" dirty="0" smtClean="0"/>
          </a:p>
          <a:p>
            <a:r>
              <a:rPr lang="pl-PL" dirty="0" smtClean="0"/>
              <a:t>regularne </a:t>
            </a:r>
            <a:r>
              <a:rPr lang="pl-PL" dirty="0"/>
              <a:t>stosowanie peelingu i kremu do twarzy tak, by uniknąć nadmiernego przesuszenia </a:t>
            </a:r>
            <a:r>
              <a:rPr lang="pl-PL" dirty="0" smtClean="0"/>
              <a:t>cery. Wysuszenie </a:t>
            </a:r>
            <a:r>
              <a:rPr lang="pl-PL" dirty="0"/>
              <a:t>może jedynie spowodować reakcję odwrotną - nadprodukcję łoju w celu obrony. </a:t>
            </a:r>
            <a:endParaRPr lang="pl-PL" dirty="0" smtClean="0"/>
          </a:p>
          <a:p>
            <a:r>
              <a:rPr lang="pl-PL" dirty="0" smtClean="0"/>
              <a:t>zachowanie </a:t>
            </a:r>
            <a:r>
              <a:rPr lang="pl-PL" dirty="0"/>
              <a:t>równowagi w nawilżeniu skóry i zahamowanie łojotoku oraz przywrócenie odpowiedniego </a:t>
            </a:r>
            <a:r>
              <a:rPr lang="pl-PL" dirty="0" err="1"/>
              <a:t>pH</a:t>
            </a:r>
            <a:r>
              <a:rPr lang="pl-PL" dirty="0"/>
              <a:t> </a:t>
            </a:r>
            <a:r>
              <a:rPr lang="pl-PL" dirty="0" smtClean="0"/>
              <a:t>skórze</a:t>
            </a:r>
            <a:r>
              <a:rPr lang="pl-PL" dirty="0"/>
              <a:t>,</a:t>
            </a:r>
            <a:endParaRPr lang="pl-PL" dirty="0" smtClean="0"/>
          </a:p>
          <a:p>
            <a:r>
              <a:rPr lang="pl-PL" dirty="0" smtClean="0"/>
              <a:t>zminimalizowanie </a:t>
            </a:r>
            <a:r>
              <a:rPr lang="pl-PL" dirty="0"/>
              <a:t>wzrostu bakterii, łagodzenie stanów zapalnych, poprawa ukrwienia i dotlenienia skóry, czy zapobieganie tworzeniu się zaskórników i regulacji procesów rogowacenia.</a:t>
            </a:r>
          </a:p>
          <a:p>
            <a:endParaRPr lang="pl-PL" dirty="0"/>
          </a:p>
          <a:p>
            <a:pPr marL="0" indent="0" algn="ctr">
              <a:buNone/>
            </a:pPr>
            <a:endParaRPr lang="pl-PL" sz="19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118" y="2585308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9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/>
              <a:t>Gdy trądzik już się pojawi…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0133" y="1668162"/>
            <a:ext cx="7280418" cy="38395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dirty="0"/>
              <a:t>N</a:t>
            </a:r>
            <a:r>
              <a:rPr lang="pl-PL" dirty="0" smtClean="0"/>
              <a:t>ie wolno wyciskać krost, prowadzi to bowiem do powstawania blizn,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Należy unikać zbyt długiego przebywania na słońcu, ponieważ opalanie może zaostrzyć chorobę,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Należy stosować maseczki oczyszczające (np. z zieloną glinką lub węglem drzewnym),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Należy stosować dietę z małą ilością węglowodanów (ograniczyć słodycze) i tłuszczów, a z dużą ilością owoców i warzyw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476" y="1809949"/>
            <a:ext cx="3537040" cy="235802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77334" y="5507676"/>
            <a:ext cx="11111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W osiągnięciu odpowiedniego stanu skóry przy trądziku niezbędna jest konsultacja dermatologiczna. Również szereg gabinetów kosmetycznych ma w swojej ofercie zabiegi skierowane do młodych osób jako wspomaganie terapii i właściwej pielęgnacji domowej.</a:t>
            </a:r>
          </a:p>
        </p:txBody>
      </p:sp>
    </p:spTree>
    <p:extLst>
      <p:ext uri="{BB962C8B-B14F-4D97-AF65-F5344CB8AC3E}">
        <p14:creationId xmlns:p14="http://schemas.microsoft.com/office/powerpoint/2010/main" val="2683463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/>
              <a:t>Nadmierna potliwość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lnSpcReduction="10000"/>
          </a:bodyPr>
          <a:lstStyle/>
          <a:p>
            <a:r>
              <a:rPr lang="pl-PL" dirty="0"/>
              <a:t>Negatywnym skutkiem działania hormonów jest również pobudzanie przez nie gruczołów potowych, co wywołuje nadmierną potliwość, nieprzyjemny zapach i stres dla młodej osoby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Nadmierne pocenie potęgują też słodycze oraz ostre i pikantne potrawy. 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2000" b="1" dirty="0" smtClean="0"/>
              <a:t>Niezbędne jest: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 codzienne mycie </a:t>
            </a:r>
            <a:r>
              <a:rPr lang="pl-PL" dirty="0"/>
              <a:t>przy użyciu mydła czy żelu pod </a:t>
            </a:r>
            <a:r>
              <a:rPr lang="pl-PL" dirty="0" smtClean="0"/>
              <a:t>prysznic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</a:t>
            </a:r>
            <a:r>
              <a:rPr lang="pl-PL" dirty="0" smtClean="0"/>
              <a:t>stosowanie </a:t>
            </a:r>
            <a:r>
              <a:rPr lang="pl-PL" dirty="0"/>
              <a:t>dezodorantu lub </a:t>
            </a:r>
            <a:r>
              <a:rPr lang="pl-PL" dirty="0" err="1" smtClean="0"/>
              <a:t>antyperspirantu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</a:t>
            </a:r>
            <a:r>
              <a:rPr lang="pl-PL" dirty="0" err="1"/>
              <a:t>Antyperspirant</a:t>
            </a:r>
            <a:r>
              <a:rPr lang="pl-PL" dirty="0"/>
              <a:t>, którego substancją czynną jest zazwyczaj chlorek aluminium zamyka czasowo ujścia gruczołów potowych spowalniając tym samym wydzielanie potu. Dodatkowo ma on działanie antybakteryjne, więc chroni przed bakteriami rozkładającymi pot i powstawaniem przez to przykrego zapachu.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345" y="2778909"/>
            <a:ext cx="2771006" cy="184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46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 smtClean="0"/>
              <a:t>Przetłuszczające się włosy</a:t>
            </a:r>
            <a:endParaRPr lang="pl-PL" sz="4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637" y="1952542"/>
            <a:ext cx="7848828" cy="4485328"/>
          </a:xfrm>
        </p:spPr>
        <p:txBody>
          <a:bodyPr>
            <a:normAutofit/>
          </a:bodyPr>
          <a:lstStyle/>
          <a:p>
            <a:r>
              <a:rPr lang="pl-PL" dirty="0" smtClean="0"/>
              <a:t>nadprodukcja </a:t>
            </a:r>
            <a:r>
              <a:rPr lang="pl-PL" dirty="0"/>
              <a:t>łoju dotyczy nie tylko okolicy twarzy i rozwijającego się przez to trądziku, ale także owłosionej skóry głowy. Wywołuje to efekt </a:t>
            </a:r>
            <a:r>
              <a:rPr lang="pl-PL" b="1" dirty="0"/>
              <a:t>przetłuszczających się włosów.</a:t>
            </a:r>
            <a:r>
              <a:rPr lang="pl-PL" dirty="0"/>
              <a:t> Są one posklejane, obciążone, przylegają do skóry głowy i wyglądają na </a:t>
            </a:r>
            <a:r>
              <a:rPr lang="pl-PL" dirty="0" smtClean="0"/>
              <a:t>nieświeże. Koniecznością </a:t>
            </a:r>
            <a:r>
              <a:rPr lang="pl-PL" dirty="0"/>
              <a:t>staje się codzienne mycie włosów, co, niestety, zupełnie im nie </a:t>
            </a:r>
            <a:r>
              <a:rPr lang="pl-PL" dirty="0" smtClean="0"/>
              <a:t>służy.</a:t>
            </a:r>
          </a:p>
          <a:p>
            <a:r>
              <a:rPr lang="pl-PL" dirty="0" smtClean="0"/>
              <a:t>Przy </a:t>
            </a:r>
            <a:r>
              <a:rPr lang="pl-PL" dirty="0"/>
              <a:t>codziennym myciu włosów silne detergenty w szamponach przeciwłupieżowych działają za mocno i doprowadzają je do jeszcze gorszego stanu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-  </a:t>
            </a:r>
            <a:r>
              <a:rPr lang="pl-PL" dirty="0"/>
              <a:t>stają się one skrajnie przesuszone,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-  podatne </a:t>
            </a:r>
            <a:r>
              <a:rPr lang="pl-PL" dirty="0"/>
              <a:t>na niszczenie i rozdwajanie</a:t>
            </a:r>
            <a:r>
              <a:rPr lang="pl-PL" dirty="0" smtClean="0"/>
              <a:t>,</a:t>
            </a:r>
          </a:p>
          <a:p>
            <a:pPr marL="0" indent="0">
              <a:buNone/>
            </a:pPr>
            <a:r>
              <a:rPr lang="pl-PL" dirty="0" smtClean="0"/>
              <a:t>-  </a:t>
            </a:r>
            <a:r>
              <a:rPr lang="pl-PL" dirty="0"/>
              <a:t>bądź szampony te wywołują reakcję odwrotną, czyli jeszcze silniejsze przetłuszczanie się włosów i łupież. </a:t>
            </a: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65" y="2455698"/>
            <a:ext cx="2858372" cy="206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99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/>
              <a:t>Zasada pielęgnacji skóry głowy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3" y="2160589"/>
            <a:ext cx="6304235" cy="388077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Podstawową zasadą dobrej pielęgnacji w okresie dojrzewania </a:t>
            </a:r>
            <a:r>
              <a:rPr lang="pl-PL" dirty="0" smtClean="0"/>
              <a:t>jest: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</a:t>
            </a:r>
            <a:r>
              <a:rPr lang="pl-PL" dirty="0"/>
              <a:t>uregulowanie wydzielania łoju, 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stosowanie </a:t>
            </a:r>
            <a:r>
              <a:rPr lang="pl-PL" dirty="0"/>
              <a:t>odpowiednich preparatów, które nie mają działania drażniącego i silnie wysuszającego</a:t>
            </a:r>
            <a:r>
              <a:rPr lang="pl-PL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nie </a:t>
            </a:r>
            <a:r>
              <a:rPr lang="pl-PL" dirty="0"/>
              <a:t>stosowanie gorących kąpieli włosów, ponieważ ciepło wzmaga wydzielanie łoju skórnego.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166" y="274281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78807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</TotalTime>
  <Words>855</Words>
  <Application>Microsoft Office PowerPoint</Application>
  <PresentationFormat>Panoramiczny</PresentationFormat>
  <Paragraphs>61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Faseta</vt:lpstr>
      <vt:lpstr>Jak dbać o skórę w okresie dojrzewania</vt:lpstr>
      <vt:lpstr>Dojrzewanie</vt:lpstr>
      <vt:lpstr>Kondycja skóry w okresie dojrzewania</vt:lpstr>
      <vt:lpstr>„Burza hormonów” </vt:lpstr>
      <vt:lpstr>Trądzik</vt:lpstr>
      <vt:lpstr>Gdy trądzik już się pojawi…</vt:lpstr>
      <vt:lpstr>Nadmierna potliwość</vt:lpstr>
      <vt:lpstr>Przetłuszczające się włosy</vt:lpstr>
      <vt:lpstr>Zasada pielęgnacji skóry głowy</vt:lpstr>
      <vt:lpstr>Higiena osobista w okresie dojrzewania − sfera intymna </vt:lpstr>
      <vt:lpstr>Dziękuję za uwagę!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dbać o skórę w okresie dojrzewania</dc:title>
  <dc:creator>WIN10</dc:creator>
  <cp:lastModifiedBy>Użytkownik systemu Windows</cp:lastModifiedBy>
  <cp:revision>14</cp:revision>
  <dcterms:created xsi:type="dcterms:W3CDTF">2020-09-20T16:59:40Z</dcterms:created>
  <dcterms:modified xsi:type="dcterms:W3CDTF">2021-03-07T14:24:04Z</dcterms:modified>
</cp:coreProperties>
</file>