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68" r:id="rId13"/>
    <p:sldId id="260" r:id="rId14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etlý štýl 1 - zvýrazneni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9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5FBE0F-A9F6-410C-96B9-C66213594CCC}" type="datetime1">
              <a:rPr lang="sk-SK" smtClean="0"/>
              <a:t>21. 3. 2021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74EF66-801F-4E7B-86A6-142081BB268F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4" name="Zástupný objekt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 smtClean="0"/>
              <a:t>Kliknutím upravíte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sk-SK" noProof="0" smtClean="0"/>
              <a:t>Upravte štýly predlohy textu</a:t>
            </a:r>
            <a:endParaRPr kumimoji="0" lang="sk-SK" noProof="0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sk-SK" noProof="0" smtClean="0"/>
              <a:t>Upravte štýl predlohy podnadpisov</a:t>
            </a:r>
            <a:endParaRPr kumimoji="0" lang="sk-SK" noProof="0" dirty="0"/>
          </a:p>
        </p:txBody>
      </p:sp>
      <p:sp>
        <p:nvSpPr>
          <p:cNvPr id="30" name="Zástupný dá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726F31-5A17-495F-8299-DC50B91846A6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19" name="Zástupná päta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27" name="Zástupné číslo snímky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kumimoji="0"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7FEA4C-2B18-4DB1-9625-DFFF229CADF8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kumimoji="0"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81A32F-B88F-4D99-A590-6C0F4A0B9142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sk-SK" noProof="0" smtClean="0"/>
              <a:t>Upravte štýly predlohy textu</a:t>
            </a:r>
            <a:endParaRPr kumimoji="0"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5F41B4-2E04-47F9-825B-359726E502D8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F31BD-63C5-461F-B6A7-2AB41BC1C1C1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kumimoji="0"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9F19A8-2738-4B07-8DCE-3025816D3E57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5" name="Zástupný obsah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2FBD68-B057-4C17-B487-142A09840BD2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6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0253E3-74CF-44DA-A734-C4DFB064938A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9" name="Zástupná päta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49AE9-D3BC-4FAD-8FB5-B3B0741A5534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sk-SK" noProof="0" smtClean="0"/>
              <a:t>Upravte štýly predlohy textu</a:t>
            </a:r>
            <a:endParaRPr kumimoji="0"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5EF8A8-A44E-4DD2-9E01-C45307F8CCFA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sk-SK" noProof="0" smtClean="0"/>
              <a:t>Upravte štýly predlohy textu</a:t>
            </a:r>
            <a:endParaRPr kumimoji="0" lang="sk-SK" noProof="0" dirty="0"/>
          </a:p>
        </p:txBody>
      </p:sp>
      <p:sp>
        <p:nvSpPr>
          <p:cNvPr id="3" name="Zástupný objekt obrázka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smtClean="0"/>
              <a:t>Ak chcete pridať obrázok, kliknite na ikonu</a:t>
            </a:r>
            <a:endParaRPr kumimoji="0"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E061DDA3-1A26-4425-B4D9-14C5D44872D8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nadpis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rmAutofit/>
          </a:bodyPr>
          <a:lstStyle/>
          <a:p>
            <a:pPr rtl="0"/>
            <a:r>
              <a:rPr lang="sk-SK" noProof="0" dirty="0" smtClean="0"/>
              <a:t>Kliknite sem a upravte štýl predlohy nadpisov</a:t>
            </a:r>
            <a:endParaRPr lang="sk-SK" noProof="0" dirty="0"/>
          </a:p>
        </p:txBody>
      </p:sp>
      <p:sp>
        <p:nvSpPr>
          <p:cNvPr id="30" name="Zástupný text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sk-SK" noProof="0" dirty="0" smtClean="0"/>
              <a:t>Kliknutím upravíte štýly predlohy textu</a:t>
            </a:r>
          </a:p>
          <a:p>
            <a:pPr lvl="1" rtl="0" eaLnBrk="1" latinLnBrk="0" hangingPunct="1"/>
            <a:r>
              <a:rPr lang="sk-SK" noProof="0" dirty="0" smtClean="0"/>
              <a:t>Druhá úroveň</a:t>
            </a:r>
          </a:p>
          <a:p>
            <a:pPr lvl="2" rtl="0" eaLnBrk="1" latinLnBrk="0" hangingPunct="1"/>
            <a:r>
              <a:rPr lang="sk-SK" noProof="0" dirty="0" smtClean="0"/>
              <a:t>Tretia úroveň</a:t>
            </a:r>
          </a:p>
          <a:p>
            <a:pPr lvl="3" rtl="0" eaLnBrk="1" latinLnBrk="0" hangingPunct="1"/>
            <a:r>
              <a:rPr lang="sk-SK" noProof="0" dirty="0" smtClean="0"/>
              <a:t>Štvrtá úroveň</a:t>
            </a:r>
          </a:p>
          <a:p>
            <a:pPr lvl="4" rtl="0" eaLnBrk="1" latinLnBrk="0" hangingPunct="1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10" name="Zástupný dátum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568BA952-C0BC-40FD-A2E6-E16F0BFE9B6F}" type="datetime1">
              <a:rPr lang="sk-SK" noProof="0" smtClean="0"/>
              <a:t>21. 3. 2021</a:t>
            </a:fld>
            <a:endParaRPr lang="sk-SK" noProof="0" dirty="0"/>
          </a:p>
        </p:txBody>
      </p:sp>
      <p:sp>
        <p:nvSpPr>
          <p:cNvPr id="22" name="Zástupná päta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18" name="Zástupné číslo snímky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6407" y="3682943"/>
            <a:ext cx="9862585" cy="2301240"/>
          </a:xfrm>
        </p:spPr>
        <p:txBody>
          <a:bodyPr rtlCol="0">
            <a:normAutofit/>
          </a:bodyPr>
          <a:lstStyle/>
          <a:p>
            <a:pPr rtl="0"/>
            <a:r>
              <a:rPr lang="sk-SK" sz="6600" dirty="0" smtClean="0"/>
              <a:t>Kozmické vajce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1100" y="145850"/>
            <a:ext cx="9867900" cy="1143000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smtClean="0"/>
              <a:t>Čo je to báj?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mýtus</a:t>
            </a:r>
          </a:p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 epický útvar</a:t>
            </a:r>
            <a:r>
              <a:rPr lang="sk-SK" dirty="0" smtClean="0"/>
              <a:t>, v ktorom sa podáva </a:t>
            </a:r>
            <a:r>
              <a:rPr lang="sk-SK" b="1" dirty="0" smtClean="0">
                <a:solidFill>
                  <a:srgbClr val="FF0000"/>
                </a:solidFill>
              </a:rPr>
              <a:t>ľudový výklad </a:t>
            </a:r>
            <a:r>
              <a:rPr lang="sk-SK" dirty="0" smtClean="0"/>
              <a:t>o jave či veci, ktoré si človek nevedel vysvetliť, preto ich pripisoval nadprirodzeným bytostiam </a:t>
            </a:r>
          </a:p>
          <a:p>
            <a:pPr algn="just"/>
            <a:r>
              <a:rPr lang="sk-SK" dirty="0" smtClean="0"/>
              <a:t>nemá konkrétneho autora, je to </a:t>
            </a:r>
            <a:r>
              <a:rPr lang="sk-SK" b="1" dirty="0" smtClean="0">
                <a:solidFill>
                  <a:srgbClr val="FF0000"/>
                </a:solidFill>
              </a:rPr>
              <a:t>kolektívny výtvor</a:t>
            </a:r>
          </a:p>
          <a:p>
            <a:pPr algn="just"/>
            <a:r>
              <a:rPr lang="sk-SK" dirty="0"/>
              <a:t> </a:t>
            </a:r>
            <a:r>
              <a:rPr lang="sk-SK" dirty="0" smtClean="0"/>
              <a:t>najstaršia podoba ľudovej </a:t>
            </a:r>
            <a:r>
              <a:rPr lang="sk-SK" b="1" dirty="0" smtClean="0">
                <a:solidFill>
                  <a:srgbClr val="FF0000"/>
                </a:solidFill>
              </a:rPr>
              <a:t>prózy, </a:t>
            </a:r>
            <a:r>
              <a:rPr lang="sk-SK" dirty="0" smtClean="0"/>
              <a:t>tradovali sa z pokolenia na pokolenie</a:t>
            </a:r>
          </a:p>
          <a:p>
            <a:pPr algn="just"/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súbor báji sa nazýva </a:t>
            </a:r>
            <a:r>
              <a:rPr lang="sk-SK" b="1" dirty="0">
                <a:solidFill>
                  <a:srgbClr val="FF0000"/>
                </a:solidFill>
              </a:rPr>
              <a:t>mytológia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(bájoslovie)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Práca s textom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Prečítaj </a:t>
            </a:r>
            <a:r>
              <a:rPr lang="sk-SK" b="1" dirty="0"/>
              <a:t>si ukážku </a:t>
            </a:r>
            <a:r>
              <a:rPr lang="sk-SK" dirty="0"/>
              <a:t>(učebnica str. 63 – 64), </a:t>
            </a:r>
            <a:r>
              <a:rPr lang="sk-SK" b="1" dirty="0"/>
              <a:t>odpovedz na otázky a rieš úlohy</a:t>
            </a:r>
            <a:r>
              <a:rPr lang="sk-SK" b="1" dirty="0" smtClean="0"/>
              <a:t>.</a:t>
            </a:r>
          </a:p>
          <a:p>
            <a:r>
              <a:rPr lang="sk-SK" dirty="0" smtClean="0"/>
              <a:t>Aký </a:t>
            </a:r>
            <a:r>
              <a:rPr lang="sk-SK" dirty="0"/>
              <a:t>tvar mal chaos? </a:t>
            </a:r>
          </a:p>
          <a:p>
            <a:r>
              <a:rPr lang="sk-SK" dirty="0" smtClean="0"/>
              <a:t>Čo </a:t>
            </a:r>
            <a:r>
              <a:rPr lang="sk-SK" dirty="0"/>
              <a:t>sa nachádzalo vo vajci? </a:t>
            </a:r>
          </a:p>
          <a:p>
            <a:r>
              <a:rPr lang="sk-SK" dirty="0" smtClean="0"/>
              <a:t>Aké </a:t>
            </a:r>
            <a:r>
              <a:rPr lang="sk-SK" dirty="0"/>
              <a:t>sú sily, z ktorých je utvorený vesmír? </a:t>
            </a:r>
          </a:p>
          <a:p>
            <a:r>
              <a:rPr lang="sk-SK" dirty="0" smtClean="0"/>
              <a:t>Kedy </a:t>
            </a:r>
            <a:r>
              <a:rPr lang="sk-SK" dirty="0"/>
              <a:t>nastal tresk? </a:t>
            </a:r>
          </a:p>
          <a:p>
            <a:endParaRPr lang="sk-SK" dirty="0"/>
          </a:p>
        </p:txBody>
      </p:sp>
      <p:pic>
        <p:nvPicPr>
          <p:cNvPr id="3074" name="Picture 2" descr="Výsledok vyhľadávania obrázkov pre dopyt kozmické vaj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88" y="4065995"/>
            <a:ext cx="3797990" cy="253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kozmické vaj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0" y="1417638"/>
            <a:ext cx="4909861" cy="36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49" y="555649"/>
            <a:ext cx="6667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 descr="Súvisiaci obrázo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819" y="2577760"/>
            <a:ext cx="2359463" cy="23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ál 18"/>
          <p:cNvSpPr/>
          <p:nvPr/>
        </p:nvSpPr>
        <p:spPr>
          <a:xfrm>
            <a:off x="3644721" y="5344733"/>
            <a:ext cx="1815922" cy="7598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vál 19"/>
          <p:cNvSpPr/>
          <p:nvPr/>
        </p:nvSpPr>
        <p:spPr>
          <a:xfrm>
            <a:off x="6255321" y="5338293"/>
            <a:ext cx="1815922" cy="7598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22" name="Rovná spojovacia šípka 21"/>
          <p:cNvCxnSpPr/>
          <p:nvPr/>
        </p:nvCxnSpPr>
        <p:spPr>
          <a:xfrm flipV="1">
            <a:off x="4700789" y="4365938"/>
            <a:ext cx="511343" cy="97879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flipH="1" flipV="1">
            <a:off x="6516711" y="4572000"/>
            <a:ext cx="511343" cy="77273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Zaoblený obdĺžnik 25"/>
          <p:cNvSpPr/>
          <p:nvPr/>
        </p:nvSpPr>
        <p:spPr>
          <a:xfrm>
            <a:off x="1197735" y="1532586"/>
            <a:ext cx="2987899" cy="36704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7" name="Zaoblený obdĺžnik 26"/>
          <p:cNvSpPr/>
          <p:nvPr/>
        </p:nvSpPr>
        <p:spPr>
          <a:xfrm>
            <a:off x="7781467" y="1532586"/>
            <a:ext cx="2987899" cy="36704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29" name="Rovná spojnica 28"/>
          <p:cNvCxnSpPr/>
          <p:nvPr/>
        </p:nvCxnSpPr>
        <p:spPr>
          <a:xfrm>
            <a:off x="1197735" y="2228045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/>
        </p:nvCxnSpPr>
        <p:spPr>
          <a:xfrm>
            <a:off x="1197735" y="2689538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1197733" y="4067578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ovná spojnica 31"/>
          <p:cNvCxnSpPr/>
          <p:nvPr/>
        </p:nvCxnSpPr>
        <p:spPr>
          <a:xfrm>
            <a:off x="1197734" y="3588913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>
            <a:off x="1197735" y="3148885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ovná spojnica 33"/>
          <p:cNvCxnSpPr/>
          <p:nvPr/>
        </p:nvCxnSpPr>
        <p:spPr>
          <a:xfrm>
            <a:off x="1197733" y="4567707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Rovná spojnica 34"/>
          <p:cNvCxnSpPr/>
          <p:nvPr/>
        </p:nvCxnSpPr>
        <p:spPr>
          <a:xfrm>
            <a:off x="7781465" y="4567707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>
            <a:off x="7781465" y="4067578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Rovná spojnica 36"/>
          <p:cNvCxnSpPr/>
          <p:nvPr/>
        </p:nvCxnSpPr>
        <p:spPr>
          <a:xfrm>
            <a:off x="7781465" y="3595353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Rovná spojnica 37"/>
          <p:cNvCxnSpPr/>
          <p:nvPr/>
        </p:nvCxnSpPr>
        <p:spPr>
          <a:xfrm>
            <a:off x="7781466" y="3148885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Rovná spojnica 38"/>
          <p:cNvCxnSpPr/>
          <p:nvPr/>
        </p:nvCxnSpPr>
        <p:spPr>
          <a:xfrm>
            <a:off x="7781466" y="2689538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>
            <a:off x="7781466" y="2240924"/>
            <a:ext cx="29878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BlokTextu 40"/>
          <p:cNvSpPr txBox="1"/>
          <p:nvPr/>
        </p:nvSpPr>
        <p:spPr>
          <a:xfrm>
            <a:off x="2029465" y="252511"/>
            <a:ext cx="8170602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sk-SK" sz="2800" dirty="0" smtClean="0">
                <a:solidFill>
                  <a:schemeClr val="bg1"/>
                </a:solidFill>
              </a:rPr>
              <a:t>Ktorá časť znaku je </a:t>
            </a:r>
            <a:r>
              <a:rPr lang="sk-SK" sz="2800" b="1" i="1" dirty="0" err="1" smtClean="0">
                <a:solidFill>
                  <a:srgbClr val="FF0000"/>
                </a:solidFill>
              </a:rPr>
              <a:t>jin</a:t>
            </a:r>
            <a:r>
              <a:rPr lang="sk-SK" sz="2800" dirty="0" smtClean="0">
                <a:solidFill>
                  <a:schemeClr val="bg1"/>
                </a:solidFill>
              </a:rPr>
              <a:t>? A ktorá je </a:t>
            </a:r>
            <a:r>
              <a:rPr lang="sk-SK" sz="2800" b="1" i="1" dirty="0" err="1" smtClean="0">
                <a:solidFill>
                  <a:srgbClr val="FF0000"/>
                </a:solidFill>
              </a:rPr>
              <a:t>jang</a:t>
            </a:r>
            <a:r>
              <a:rPr lang="sk-SK" sz="2800" dirty="0" smtClean="0">
                <a:solidFill>
                  <a:schemeClr val="bg1"/>
                </a:solidFill>
              </a:rPr>
              <a:t>? Doplň názvy + priraď k nim protikladné slová z ukážky.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230589" y="5500711"/>
            <a:ext cx="3164603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k-SK" sz="2800" b="1" i="1" dirty="0" smtClean="0">
                <a:solidFill>
                  <a:schemeClr val="bg1"/>
                </a:solidFill>
              </a:rPr>
              <a:t>Pozn. Prekreslí a prepíš do zošita</a:t>
            </a:r>
            <a:endParaRPr lang="sk-SK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Práca s textom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</a:t>
            </a:r>
            <a:r>
              <a:rPr lang="sk-SK" dirty="0"/>
              <a:t>Ktorému národu patrí predstava o </a:t>
            </a:r>
            <a:r>
              <a:rPr lang="sk-SK" dirty="0" err="1"/>
              <a:t>jin</a:t>
            </a:r>
            <a:r>
              <a:rPr lang="sk-SK" dirty="0"/>
              <a:t> a </a:t>
            </a:r>
            <a:r>
              <a:rPr lang="sk-SK" dirty="0" err="1"/>
              <a:t>jang</a:t>
            </a:r>
            <a:r>
              <a:rPr lang="sk-SK" dirty="0"/>
              <a:t>? Kde všade sa s nimi môžeme stretnúť? </a:t>
            </a:r>
            <a:endParaRPr lang="sk-SK" dirty="0" smtClean="0"/>
          </a:p>
          <a:p>
            <a:r>
              <a:rPr lang="sk-SK" dirty="0"/>
              <a:t> </a:t>
            </a:r>
            <a:r>
              <a:rPr lang="sk-SK" dirty="0" smtClean="0"/>
              <a:t>Kto </a:t>
            </a:r>
            <a:r>
              <a:rPr lang="sk-SK" dirty="0"/>
              <a:t>je podľa ukážky počiatkom sveta a života? </a:t>
            </a:r>
            <a:endParaRPr lang="sk-SK" dirty="0" smtClean="0"/>
          </a:p>
          <a:p>
            <a:r>
              <a:rPr lang="sk-SK" dirty="0"/>
              <a:t> Kto bol </a:t>
            </a:r>
            <a:r>
              <a:rPr lang="sk-SK" dirty="0" err="1"/>
              <a:t>Pchan</a:t>
            </a:r>
            <a:r>
              <a:rPr lang="sk-SK" dirty="0"/>
              <a:t>-ku </a:t>
            </a:r>
            <a:r>
              <a:rPr lang="sk-SK" dirty="0" smtClean="0"/>
              <a:t>a </a:t>
            </a:r>
            <a:r>
              <a:rPr lang="sk-SK" dirty="0"/>
              <a:t>kde sa postavil? </a:t>
            </a:r>
            <a:endParaRPr lang="sk-SK" dirty="0" smtClean="0"/>
          </a:p>
          <a:p>
            <a:r>
              <a:rPr lang="sk-SK" dirty="0" smtClean="0"/>
              <a:t> Opíš, ako vyzeral</a:t>
            </a:r>
            <a:r>
              <a:rPr lang="sk-SK" b="1" dirty="0" smtClean="0"/>
              <a:t> </a:t>
            </a:r>
            <a:r>
              <a:rPr lang="sk-SK" dirty="0" err="1" smtClean="0"/>
              <a:t>Pchan</a:t>
            </a:r>
            <a:r>
              <a:rPr lang="sk-SK" dirty="0" smtClean="0"/>
              <a:t>-ku, a nakresli ho do zošita!</a:t>
            </a:r>
          </a:p>
          <a:p>
            <a:r>
              <a:rPr lang="sk-SK" dirty="0"/>
              <a:t> Ako dlho rástol </a:t>
            </a:r>
            <a:r>
              <a:rPr lang="sk-SK" dirty="0" err="1"/>
              <a:t>Pchan</a:t>
            </a:r>
            <a:r>
              <a:rPr lang="sk-SK" dirty="0"/>
              <a:t>-ku</a:t>
            </a:r>
            <a:r>
              <a:rPr lang="sk-SK" dirty="0" smtClean="0"/>
              <a:t>?</a:t>
            </a:r>
          </a:p>
          <a:p>
            <a:r>
              <a:rPr lang="sk-SK" dirty="0"/>
              <a:t> Čo sa v texte hovorí o </a:t>
            </a:r>
            <a:r>
              <a:rPr lang="sk-SK" dirty="0" err="1"/>
              <a:t>Pchan-kuových</a:t>
            </a:r>
            <a:r>
              <a:rPr lang="sk-SK" dirty="0"/>
              <a:t> blchách? </a:t>
            </a:r>
          </a:p>
          <a:p>
            <a:r>
              <a:rPr lang="sk-SK" dirty="0" smtClean="0"/>
              <a:t>Akú </a:t>
            </a:r>
            <a:r>
              <a:rPr lang="sk-SK" dirty="0"/>
              <a:t>úlohu majú v ukážke kladivo a dláto? 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45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ok vyhľadávania obrázkov pre dopyt pchan-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04" y="1985962"/>
            <a:ext cx="424815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ok vyhľadávania obrázkov pre dopyt pchan-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486" y="377669"/>
            <a:ext cx="3673469" cy="57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3746724" cy="442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Výsledok vyhľadávania obrázkov pre dopyt pchan-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801386"/>
            <a:ext cx="7677111" cy="42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Doplň tabuľku áno - nie</a:t>
            </a:r>
            <a:endParaRPr lang="sk-SK" b="1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721935"/>
              </p:ext>
            </p:extLst>
          </p:nvPr>
        </p:nvGraphicFramePr>
        <p:xfrm>
          <a:off x="1181100" y="1751531"/>
          <a:ext cx="9237908" cy="428187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173935"/>
                <a:gridCol w="1063973"/>
              </a:tblGrid>
              <a:tr h="389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err="1">
                          <a:solidFill>
                            <a:schemeClr val="bg1"/>
                          </a:solidFill>
                          <a:effectLst/>
                        </a:rPr>
                        <a:t>Pchan</a:t>
                      </a:r>
                      <a:r>
                        <a:rPr lang="sk-SK" sz="2000" dirty="0">
                          <a:solidFill>
                            <a:schemeClr val="bg1"/>
                          </a:solidFill>
                          <a:effectLst/>
                        </a:rPr>
                        <a:t>-ku v prvom príbehu zomrel a v druhom príbehu zmizol.</a:t>
                      </a:r>
                      <a:endParaRPr lang="sk-SK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9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chemeClr val="bg1"/>
                          </a:solidFill>
                          <a:effectLst/>
                        </a:rPr>
                        <a:t>Svet vykoval Pchan-ku sám, nikto mu nepomohol.</a:t>
                      </a:r>
                      <a:endParaRPr lang="sk-SK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9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chemeClr val="bg1"/>
                          </a:solidFill>
                          <a:effectLst/>
                        </a:rPr>
                        <a:t>Slnko a Mesiac vznikli až vtedy, keď o nich ľudia už všetko vedeli. </a:t>
                      </a:r>
                      <a:endParaRPr lang="sk-SK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9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chemeClr val="bg1"/>
                          </a:solidFill>
                          <a:effectLst/>
                        </a:rPr>
                        <a:t>Keď Pchan-ku poučoval ľudí, sedel na tróne.</a:t>
                      </a:r>
                      <a:endParaRPr lang="sk-SK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9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chemeClr val="bg1"/>
                          </a:solidFill>
                          <a:effectLst/>
                        </a:rPr>
                        <a:t>Zapĺňal Pchan-ku priestor medzi hviezdami?</a:t>
                      </a:r>
                      <a:endParaRPr lang="sk-SK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9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chemeClr val="bg1"/>
                          </a:solidFill>
                          <a:effectLst/>
                        </a:rPr>
                        <a:t>Súvisí pekné počasie s Pchan-kuovou dobrou náladou? </a:t>
                      </a:r>
                      <a:endParaRPr lang="sk-SK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9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chemeClr val="bg1"/>
                          </a:solidFill>
                          <a:effectLst/>
                        </a:rPr>
                        <a:t>Pchan-ku sa nevedel nahnevať, vždy sa iba tešil.</a:t>
                      </a:r>
                      <a:endParaRPr lang="sk-SK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9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chemeClr val="bg1"/>
                          </a:solidFill>
                          <a:effectLst/>
                        </a:rPr>
                        <a:t>Keď zafúkal vietor, Pchan-kuovi sa zastavil dych.</a:t>
                      </a:r>
                      <a:endParaRPr lang="sk-SK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9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chemeClr val="bg1"/>
                          </a:solidFill>
                          <a:effectLst/>
                        </a:rPr>
                        <a:t>Vznikli z Pchan-kuových rúk a nôh vrchy?</a:t>
                      </a:r>
                      <a:endParaRPr lang="sk-SK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9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chemeClr val="bg1"/>
                          </a:solidFill>
                          <a:effectLst/>
                        </a:rPr>
                        <a:t>Je pravdivé tvrdenie, že Pchan-ku zomrel v spánku?</a:t>
                      </a:r>
                      <a:endParaRPr lang="sk-SK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9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solidFill>
                            <a:schemeClr val="bg1"/>
                          </a:solidFill>
                          <a:effectLst/>
                        </a:rPr>
                        <a:t>Poznáme autora ukážky?</a:t>
                      </a:r>
                      <a:endParaRPr lang="sk-SK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9569003" y="1751531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b="1" dirty="0"/>
              <a:t>áno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9569002" y="2120863"/>
            <a:ext cx="5180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b="1" dirty="0" smtClean="0"/>
              <a:t>nie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9569002" y="2522424"/>
            <a:ext cx="5180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b="1" dirty="0" smtClean="0"/>
              <a:t>nie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9569003" y="2923985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b="1" dirty="0"/>
              <a:t>áno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9569002" y="3306239"/>
            <a:ext cx="5180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b="1" dirty="0" smtClean="0"/>
              <a:t>nie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9568965" y="3707800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b="1" dirty="0"/>
              <a:t>áno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9568965" y="4086786"/>
            <a:ext cx="5180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b="1" dirty="0" smtClean="0"/>
              <a:t>nie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9568964" y="4478693"/>
            <a:ext cx="5180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b="1" dirty="0" smtClean="0"/>
              <a:t>nie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9581628" y="4833807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b="1" dirty="0"/>
              <a:t>áno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9581628" y="5245244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b="1" dirty="0"/>
              <a:t>áno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9581628" y="5651147"/>
            <a:ext cx="5180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b="1" dirty="0" smtClean="0"/>
              <a:t>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04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0300" y="241300"/>
            <a:ext cx="4381500" cy="889000"/>
          </a:xfrm>
        </p:spPr>
        <p:txBody>
          <a:bodyPr/>
          <a:lstStyle/>
          <a:p>
            <a:r>
              <a:rPr lang="sk-SK" b="1" dirty="0" smtClean="0"/>
              <a:t>Práca s textom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1100" y="1371600"/>
            <a:ext cx="9867900" cy="5333999"/>
          </a:xfrm>
        </p:spPr>
        <p:txBody>
          <a:bodyPr>
            <a:normAutofit/>
          </a:bodyPr>
          <a:lstStyle/>
          <a:p>
            <a:r>
              <a:rPr lang="sk-SK" b="1" dirty="0" smtClean="0"/>
              <a:t>Vyber z textu prirovnanie. </a:t>
            </a:r>
          </a:p>
          <a:p>
            <a:pPr marL="36576" indent="0">
              <a:buNone/>
            </a:pPr>
            <a:r>
              <a:rPr lang="sk-SK" dirty="0"/>
              <a:t> </a:t>
            </a:r>
          </a:p>
          <a:p>
            <a:r>
              <a:rPr lang="sk-SK" b="1" dirty="0" smtClean="0"/>
              <a:t>Uvedená </a:t>
            </a:r>
            <a:r>
              <a:rPr lang="sk-SK" b="1" dirty="0"/>
              <a:t>ukážka patrí do: </a:t>
            </a:r>
            <a:endParaRPr lang="sk-SK" b="1" dirty="0" smtClean="0"/>
          </a:p>
          <a:p>
            <a:pPr marL="36576" indent="0">
              <a:buNone/>
            </a:pPr>
            <a:r>
              <a:rPr lang="sk-SK" b="1" dirty="0"/>
              <a:t>	</a:t>
            </a:r>
            <a:r>
              <a:rPr lang="sk-SK" b="1" dirty="0" smtClean="0"/>
              <a:t>	</a:t>
            </a:r>
            <a:r>
              <a:rPr lang="sk-SK" dirty="0" smtClean="0"/>
              <a:t>a</a:t>
            </a:r>
            <a:r>
              <a:rPr lang="sk-SK" dirty="0"/>
              <a:t>) lyriky         b) epiky           c) </a:t>
            </a:r>
            <a:r>
              <a:rPr lang="sk-SK" dirty="0" smtClean="0"/>
              <a:t>drámy</a:t>
            </a:r>
          </a:p>
          <a:p>
            <a:pPr marL="36576" indent="0">
              <a:buNone/>
            </a:pPr>
            <a:endParaRPr lang="sk-SK" dirty="0"/>
          </a:p>
          <a:p>
            <a:r>
              <a:rPr lang="sk-SK" b="1" dirty="0" smtClean="0"/>
              <a:t>V</a:t>
            </a:r>
            <a:r>
              <a:rPr lang="sk-SK" b="1" dirty="0"/>
              <a:t> texte sa hovorí o:                                         </a:t>
            </a:r>
            <a:endParaRPr lang="sk-SK" b="1" dirty="0" smtClean="0"/>
          </a:p>
          <a:p>
            <a:pPr marL="36576" indent="0">
              <a:buNone/>
            </a:pPr>
            <a:r>
              <a:rPr lang="sk-SK" b="1" dirty="0"/>
              <a:t>	</a:t>
            </a:r>
            <a:r>
              <a:rPr lang="sk-SK" dirty="0" smtClean="0"/>
              <a:t>a</a:t>
            </a:r>
            <a:r>
              <a:rPr lang="sk-SK" dirty="0"/>
              <a:t>) vzniku dvoch zaujímavých </a:t>
            </a:r>
            <a:r>
              <a:rPr lang="sk-SK" dirty="0" smtClean="0"/>
              <a:t>príbehoch</a:t>
            </a:r>
            <a:r>
              <a:rPr lang="sk-SK" i="1" dirty="0" smtClean="0"/>
              <a:t> </a:t>
            </a:r>
            <a:endParaRPr lang="sk-SK" dirty="0"/>
          </a:p>
          <a:p>
            <a:pPr marL="36576" indent="0">
              <a:buNone/>
            </a:pPr>
            <a:r>
              <a:rPr lang="sk-SK" dirty="0" smtClean="0"/>
              <a:t>	b</a:t>
            </a:r>
            <a:r>
              <a:rPr lang="sk-SK" dirty="0"/>
              <a:t>) boji so zlom a slzách prvých bytostí                     </a:t>
            </a:r>
          </a:p>
          <a:p>
            <a:pPr marL="36576" indent="0">
              <a:buNone/>
            </a:pPr>
            <a:r>
              <a:rPr lang="sk-SK" dirty="0" smtClean="0"/>
              <a:t>	c</a:t>
            </a:r>
            <a:r>
              <a:rPr lang="sk-SK" dirty="0"/>
              <a:t>) vzniku vesmíru, sveta, prvých </a:t>
            </a:r>
            <a:r>
              <a:rPr lang="sk-SK" dirty="0" smtClean="0"/>
              <a:t>bytostí</a:t>
            </a:r>
            <a:endParaRPr lang="sk-SK" dirty="0"/>
          </a:p>
        </p:txBody>
      </p:sp>
      <p:pic>
        <p:nvPicPr>
          <p:cNvPr id="8194" name="Obrázok 1" descr="C:\Users\Mária Vašašová\Documents\My Scans\Báje\Kozmické vajce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0"/>
            <a:ext cx="348615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 descr="Výsledok vyhľadávania obrázkov pre dopyt kozmické vaj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" y="393991"/>
            <a:ext cx="42100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33" y="163570"/>
            <a:ext cx="5087358" cy="37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ýsledok vyhľadávania obrázkov pre dopyt jin j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28" y="2054371"/>
            <a:ext cx="3679378" cy="446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ýsledok vyhľadávania obrázkov pre dopyt jin j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81" y="846138"/>
            <a:ext cx="4760110" cy="47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Zapíšte si!!!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sk-SK" b="1" dirty="0" smtClean="0"/>
              <a:t>Literárny druh</a:t>
            </a:r>
            <a:r>
              <a:rPr lang="sk-SK" dirty="0" smtClean="0"/>
              <a:t>:		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epika</a:t>
            </a:r>
          </a:p>
          <a:p>
            <a:pPr marL="36576" indent="0">
              <a:buNone/>
            </a:pPr>
            <a:r>
              <a:rPr lang="sk-SK" b="1" dirty="0" smtClean="0"/>
              <a:t>Literárna forma</a:t>
            </a:r>
            <a:r>
              <a:rPr lang="sk-SK" dirty="0" smtClean="0"/>
              <a:t>:	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próza</a:t>
            </a:r>
          </a:p>
          <a:p>
            <a:pPr marL="36576" indent="0">
              <a:buNone/>
            </a:pPr>
            <a:r>
              <a:rPr lang="sk-SK" b="1" dirty="0" smtClean="0"/>
              <a:t>Literárny žáner</a:t>
            </a:r>
            <a:r>
              <a:rPr lang="sk-SK" dirty="0" smtClean="0"/>
              <a:t>: 	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báj</a:t>
            </a:r>
          </a:p>
          <a:p>
            <a:pPr marL="36576" indent="0">
              <a:buNone/>
            </a:pPr>
            <a:endParaRPr lang="sk-SK" dirty="0"/>
          </a:p>
          <a:p>
            <a:pPr marL="36576" indent="0">
              <a:buNone/>
            </a:pPr>
            <a:r>
              <a:rPr lang="sk-SK" b="1" dirty="0" smtClean="0"/>
              <a:t>Téma: 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Príbeh o stvorení sveta</a:t>
            </a:r>
          </a:p>
          <a:p>
            <a:pPr marL="36576" indent="0">
              <a:buNone/>
            </a:pPr>
            <a:r>
              <a:rPr lang="sk-SK" b="1" dirty="0" smtClean="0"/>
              <a:t>Hl</a:t>
            </a:r>
            <a:r>
              <a:rPr lang="sk-SK" dirty="0" smtClean="0"/>
              <a:t>. </a:t>
            </a:r>
            <a:r>
              <a:rPr lang="sk-SK" b="1" dirty="0" smtClean="0"/>
              <a:t>myšlienka</a:t>
            </a:r>
            <a:r>
              <a:rPr lang="sk-SK" dirty="0" smtClean="0"/>
              <a:t>: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Predstavy o stvorení sveta.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20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46" y="274638"/>
            <a:ext cx="6776329" cy="38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001979"/>
            <a:ext cx="6648450" cy="374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9" y="693142"/>
            <a:ext cx="6429375" cy="34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Súvisiaci obr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06" y="2235598"/>
            <a:ext cx="6051990" cy="38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9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ablóna dizajnu s referenčným bod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5820250_TF03460539" id="{97BAF684-23A9-4F82-8A04-A81744A4875B}" vid="{44C54319-6FCE-4678-BEA8-D60AFC9CB902}"/>
    </a:ext>
  </a:extLst>
</a:theme>
</file>

<file path=ppt/theme/theme2.xml><?xml version="1.0" encoding="utf-8"?>
<a:theme xmlns:a="http://schemas.openxmlformats.org/drawingml/2006/main" name="Motív balíka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118102D-697E-43AF-A26C-E3AD71941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E7C4BA-6C5A-407B-9BF5-DF1D218341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00173-F37E-4050-8DE8-BC47ABAD65CD}">
  <ds:schemaRefs>
    <ds:schemaRef ds:uri="http://schemas.microsoft.com/office/2006/metadata/properties"/>
    <ds:schemaRef ds:uri="http://purl.org/dc/elements/1.1/"/>
    <ds:schemaRef ds:uri="http://purl.org/dc/terms/"/>
    <ds:schemaRef ds:uri="a4f35948-e619-41b3-aa29-22878b09cfd2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0262f94-9f35-4ac3-9a90-690165a166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Snímky s návrhom referenčného bodu</Template>
  <TotalTime>297</TotalTime>
  <Words>239</Words>
  <Application>Microsoft Office PowerPoint</Application>
  <PresentationFormat>Vlastná</PresentationFormat>
  <Paragraphs>74</Paragraphs>
  <Slides>10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Šablóna dizajnu s referenčným bodom</vt:lpstr>
      <vt:lpstr>Kozmické vajce</vt:lpstr>
      <vt:lpstr>Práca s textom</vt:lpstr>
      <vt:lpstr>Prezentácia programu PowerPoint</vt:lpstr>
      <vt:lpstr>Práca s textom</vt:lpstr>
      <vt:lpstr>Prezentácia programu PowerPoint</vt:lpstr>
      <vt:lpstr>Doplň tabuľku áno - nie</vt:lpstr>
      <vt:lpstr>Práca s textom</vt:lpstr>
      <vt:lpstr>Prezentácia programu PowerPoint</vt:lpstr>
      <vt:lpstr>Zapíšte si!!!</vt:lpstr>
      <vt:lpstr>Čo je to báj?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Kozmické vajce</dc:title>
  <dc:creator>ziak</dc:creator>
  <cp:lastModifiedBy>Darinka-NB</cp:lastModifiedBy>
  <cp:revision>32</cp:revision>
  <dcterms:created xsi:type="dcterms:W3CDTF">2020-01-16T07:59:55Z</dcterms:created>
  <dcterms:modified xsi:type="dcterms:W3CDTF">2021-03-21T18:28:25Z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