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>
        <p:scale>
          <a:sx n="48" d="100"/>
          <a:sy n="48" d="100"/>
        </p:scale>
        <p:origin x="-45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32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DC388-3C0A-45B7-9FC9-8C7EB033203A}" type="datetimeFigureOut">
              <a:rPr lang="sk-SK" smtClean="0"/>
              <a:pPr/>
              <a:t>6. 3. 2020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20A5-7105-4E60-867F-73A7086F636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DC388-3C0A-45B7-9FC9-8C7EB033203A}" type="datetimeFigureOut">
              <a:rPr lang="sk-SK" smtClean="0"/>
              <a:pPr/>
              <a:t>6. 3. 2020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20A5-7105-4E60-867F-73A7086F63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DC388-3C0A-45B7-9FC9-8C7EB033203A}" type="datetimeFigureOut">
              <a:rPr lang="sk-SK" smtClean="0"/>
              <a:pPr/>
              <a:t>6. 3. 2020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20A5-7105-4E60-867F-73A7086F63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DC388-3C0A-45B7-9FC9-8C7EB033203A}" type="datetimeFigureOut">
              <a:rPr lang="sk-SK" smtClean="0"/>
              <a:pPr/>
              <a:t>6. 3. 2020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20A5-7105-4E60-867F-73A7086F63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DC388-3C0A-45B7-9FC9-8C7EB033203A}" type="datetimeFigureOut">
              <a:rPr lang="sk-SK" smtClean="0"/>
              <a:pPr/>
              <a:t>6. 3. 2020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20A5-7105-4E60-867F-73A7086F636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DC388-3C0A-45B7-9FC9-8C7EB033203A}" type="datetimeFigureOut">
              <a:rPr lang="sk-SK" smtClean="0"/>
              <a:pPr/>
              <a:t>6. 3. 2020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20A5-7105-4E60-867F-73A7086F63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DC388-3C0A-45B7-9FC9-8C7EB033203A}" type="datetimeFigureOut">
              <a:rPr lang="sk-SK" smtClean="0"/>
              <a:pPr/>
              <a:t>6. 3. 2020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20A5-7105-4E60-867F-73A7086F63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DC388-3C0A-45B7-9FC9-8C7EB033203A}" type="datetimeFigureOut">
              <a:rPr lang="sk-SK" smtClean="0"/>
              <a:pPr/>
              <a:t>6. 3. 2020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20A5-7105-4E60-867F-73A7086F63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DC388-3C0A-45B7-9FC9-8C7EB033203A}" type="datetimeFigureOut">
              <a:rPr lang="sk-SK" smtClean="0"/>
              <a:pPr/>
              <a:t>6. 3. 2020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20A5-7105-4E60-867F-73A7086F636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DC388-3C0A-45B7-9FC9-8C7EB033203A}" type="datetimeFigureOut">
              <a:rPr lang="sk-SK" smtClean="0"/>
              <a:pPr/>
              <a:t>6. 3. 2020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20A5-7105-4E60-867F-73A7086F63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DC388-3C0A-45B7-9FC9-8C7EB033203A}" type="datetimeFigureOut">
              <a:rPr lang="sk-SK" smtClean="0"/>
              <a:pPr/>
              <a:t>6. 3. 2020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20A5-7105-4E60-867F-73A7086F636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C2DC388-3C0A-45B7-9FC9-8C7EB033203A}" type="datetimeFigureOut">
              <a:rPr lang="sk-SK" smtClean="0"/>
              <a:pPr/>
              <a:t>6. 3. 2020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2D20A5-7105-4E60-867F-73A7086F636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57290" y="857232"/>
            <a:ext cx="7406640" cy="1472184"/>
          </a:xfr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k-SK" dirty="0" smtClean="0"/>
              <a:t>Ochrana spotrebiteľa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7290" y="2928934"/>
            <a:ext cx="740664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k-SK" dirty="0" smtClean="0"/>
              <a:t>Veková skupina: žiaci ZŠ 2. stupeň</a:t>
            </a:r>
          </a:p>
          <a:p>
            <a:r>
              <a:rPr lang="sk-SK" sz="2000" dirty="0" smtClean="0"/>
              <a:t>                   </a:t>
            </a:r>
            <a:endParaRPr lang="sk-SK" sz="2800" dirty="0" smtClean="0"/>
          </a:p>
          <a:p>
            <a:r>
              <a:rPr lang="sk-SK" sz="2800" dirty="0" smtClean="0"/>
              <a:t>      Predmet: Občianska výchova 8. ročník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Praktické rady pre spotrebiteľa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Vezmi pokladničný blok</a:t>
            </a:r>
          </a:p>
          <a:p>
            <a:r>
              <a:rPr lang="sk-SK" dirty="0" smtClean="0"/>
              <a:t>Prestaň užívať pokazené veci</a:t>
            </a:r>
          </a:p>
          <a:p>
            <a:r>
              <a:rPr lang="sk-SK" dirty="0" smtClean="0"/>
              <a:t>Ak môžeš vezmi ich späť do obchodu</a:t>
            </a:r>
          </a:p>
          <a:p>
            <a:r>
              <a:rPr lang="sk-SK" dirty="0" smtClean="0"/>
              <a:t>Problém môžeš vyriešiť v obchode</a:t>
            </a:r>
          </a:p>
          <a:p>
            <a:r>
              <a:rPr lang="sk-SK" dirty="0" smtClean="0"/>
              <a:t>Ovládaj sa</a:t>
            </a:r>
          </a:p>
          <a:p>
            <a:r>
              <a:rPr lang="sk-SK" dirty="0" smtClean="0"/>
              <a:t>Žiadne nešťastie choď do spotrebiteľskej poradne</a:t>
            </a:r>
            <a:endParaRPr lang="sk-SK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Upevnenie vedomostí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47800"/>
            <a:ext cx="6708292" cy="4800600"/>
          </a:xfrm>
        </p:spPr>
        <p:txBody>
          <a:bodyPr/>
          <a:lstStyle/>
          <a:p>
            <a:pPr algn="ctr">
              <a:buNone/>
            </a:pPr>
            <a:r>
              <a:rPr lang="sk-SK" b="1" i="1" spc="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Inscenačná metóda</a:t>
            </a:r>
          </a:p>
          <a:p>
            <a:pPr algn="ctr">
              <a:buNone/>
            </a:pPr>
            <a:endParaRPr lang="sk-SK" sz="800" b="1" i="1" dirty="0" smtClean="0"/>
          </a:p>
          <a:p>
            <a:pPr algn="just">
              <a:buNone/>
            </a:pPr>
            <a:r>
              <a:rPr lang="sk-SK" dirty="0" smtClean="0"/>
              <a:t>	Dvojica žiakov hrá rolu predavača </a:t>
            </a:r>
          </a:p>
          <a:p>
            <a:pPr algn="just">
              <a:buNone/>
            </a:pPr>
            <a:r>
              <a:rPr lang="sk-SK" dirty="0" smtClean="0"/>
              <a:t>	a spotrebiteľa, ktorí riešia reklamáciu značkových botasiek:</a:t>
            </a:r>
          </a:p>
          <a:p>
            <a:pPr algn="just">
              <a:buNone/>
            </a:pPr>
            <a:endParaRPr lang="sk-SK" sz="900" dirty="0" smtClean="0"/>
          </a:p>
          <a:p>
            <a:pPr algn="just">
              <a:buNone/>
            </a:pPr>
            <a:r>
              <a:rPr lang="sk-SK" dirty="0" smtClean="0"/>
              <a:t>   a) pasívne</a:t>
            </a:r>
          </a:p>
          <a:p>
            <a:pPr algn="just">
              <a:buNone/>
            </a:pPr>
            <a:r>
              <a:rPr lang="sk-SK" dirty="0" smtClean="0"/>
              <a:t>   b) agresívne</a:t>
            </a:r>
          </a:p>
          <a:p>
            <a:pPr algn="just">
              <a:buNone/>
            </a:pPr>
            <a:r>
              <a:rPr lang="sk-SK" dirty="0" smtClean="0"/>
              <a:t>   c) asertívne</a:t>
            </a:r>
            <a:endParaRPr lang="sk-SK" dirty="0"/>
          </a:p>
        </p:txBody>
      </p:sp>
      <p:pic>
        <p:nvPicPr>
          <p:cNvPr id="4" name="Picture 5" descr="H:\Documents and Settings\Branislav\Local Settings\Temporary Internet Files\Content.IE5\2ZA40JJF\MC90006021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286124"/>
            <a:ext cx="2428892" cy="335662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Metóda objavovania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47800"/>
            <a:ext cx="7065482" cy="4800600"/>
          </a:xfrm>
        </p:spPr>
        <p:txBody>
          <a:bodyPr/>
          <a:lstStyle/>
          <a:p>
            <a:pPr algn="ctr">
              <a:buNone/>
            </a:pPr>
            <a:r>
              <a:rPr lang="sk-SK" b="1" i="1" spc="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Práca v skupinách</a:t>
            </a:r>
          </a:p>
          <a:p>
            <a:pPr algn="ctr">
              <a:buNone/>
            </a:pPr>
            <a:endParaRPr lang="sk-SK" sz="800" b="1" i="1" spc="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sk-SK" dirty="0" smtClean="0"/>
              <a:t>Zostavte stratégiu ako spotrebiteľ </a:t>
            </a:r>
          </a:p>
          <a:p>
            <a:pPr algn="just">
              <a:buNone/>
            </a:pPr>
            <a:r>
              <a:rPr lang="sk-SK" dirty="0" smtClean="0"/>
              <a:t>môže úspešne vybaviť reklamáciu:</a:t>
            </a:r>
          </a:p>
          <a:p>
            <a:pPr algn="just">
              <a:buNone/>
            </a:pPr>
            <a:endParaRPr lang="sk-SK" sz="800" dirty="0" smtClean="0"/>
          </a:p>
          <a:p>
            <a:pPr>
              <a:buFontTx/>
              <a:buChar char="-"/>
            </a:pPr>
            <a:r>
              <a:rPr lang="sk-SK" dirty="0" smtClean="0"/>
              <a:t>Aký postup má dodržať</a:t>
            </a:r>
          </a:p>
          <a:p>
            <a:pPr>
              <a:buFontTx/>
              <a:buChar char="-"/>
            </a:pPr>
            <a:r>
              <a:rPr lang="sk-SK" dirty="0" smtClean="0"/>
              <a:t>Ktoré podmienky musí splniť</a:t>
            </a:r>
          </a:p>
          <a:p>
            <a:pPr>
              <a:buFontTx/>
              <a:buChar char="-"/>
            </a:pPr>
            <a:r>
              <a:rPr lang="sk-SK" dirty="0" smtClean="0"/>
              <a:t>Akými vlastnosťami musí disponovať, aby bol úspešný pri vybavovaní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Zoznam použitej literatúry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Občianska výchova pre 8. ročník ZŠ</a:t>
            </a:r>
          </a:p>
          <a:p>
            <a:r>
              <a:rPr lang="sk-SK" dirty="0" smtClean="0"/>
              <a:t>Metodická príručka k OV na 2. stupni ZŠ</a:t>
            </a:r>
          </a:p>
          <a:p>
            <a:r>
              <a:rPr lang="sk-SK" dirty="0" smtClean="0"/>
              <a:t>Internet </a:t>
            </a:r>
            <a:r>
              <a:rPr lang="en-US" dirty="0" smtClean="0"/>
              <a:t>(</a:t>
            </a:r>
            <a:r>
              <a:rPr lang="sk-SK" dirty="0" err="1" smtClean="0"/>
              <a:t>economy.gov.sk</a:t>
            </a:r>
            <a:r>
              <a:rPr lang="sk-SK" dirty="0" smtClean="0"/>
              <a:t>,  </a:t>
            </a:r>
            <a:r>
              <a:rPr lang="sk-SK" dirty="0" err="1" smtClean="0"/>
              <a:t>zss.sk</a:t>
            </a:r>
            <a:r>
              <a:rPr lang="en-US" dirty="0" smtClean="0"/>
              <a:t>)</a:t>
            </a:r>
            <a:endParaRPr lang="sk-SK" dirty="0"/>
          </a:p>
        </p:txBody>
      </p:sp>
      <p:pic>
        <p:nvPicPr>
          <p:cNvPr id="4" name="Obrázok 3" descr="33688-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726" y="3571876"/>
            <a:ext cx="1839052" cy="2643182"/>
          </a:xfrm>
          <a:prstGeom prst="rect">
            <a:avLst/>
          </a:prstGeom>
        </p:spPr>
      </p:pic>
      <p:pic>
        <p:nvPicPr>
          <p:cNvPr id="5" name="Obrázok 4" descr="35826_IP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3315" y="3571876"/>
            <a:ext cx="1859081" cy="261510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500694" y="4357694"/>
            <a:ext cx="3432994" cy="189070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k-SK" dirty="0" smtClean="0"/>
              <a:t>Prezentáciu vytvorila</a:t>
            </a:r>
          </a:p>
          <a:p>
            <a:pPr>
              <a:buNone/>
            </a:pPr>
            <a:r>
              <a:rPr lang="sk-SK" dirty="0" smtClean="0"/>
              <a:t>Mgr. Daniela </a:t>
            </a:r>
            <a:r>
              <a:rPr lang="sk-SK" dirty="0" err="1" smtClean="0"/>
              <a:t>Burčová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Základná škola </a:t>
            </a:r>
            <a:r>
              <a:rPr lang="sk-SK" dirty="0" err="1" smtClean="0"/>
              <a:t>Sľažany</a:t>
            </a:r>
            <a:endParaRPr lang="sk-SK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accel="50000" decel="5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Motivácia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</a:t>
            </a:r>
            <a:r>
              <a:rPr lang="sk-SK" sz="3600" i="1" dirty="0" smtClean="0"/>
              <a:t>spotrebiteľ a predávajúci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1031" name="Picture 7" descr="H:\Documents and Settings\Branislav\Local Settings\Temporary Internet Files\Content.IE5\AYRFQREM\MC90028051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342547"/>
            <a:ext cx="3929090" cy="394397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Cieľ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00166" y="1500174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sk-SK" i="1" dirty="0" smtClean="0"/>
              <a:t>   </a:t>
            </a:r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>Žiaci budú schopní: </a:t>
            </a:r>
          </a:p>
          <a:p>
            <a:pPr>
              <a:buNone/>
            </a:pPr>
            <a:endParaRPr lang="sk-SK" sz="1050" i="1" dirty="0" smtClean="0"/>
          </a:p>
          <a:p>
            <a:pPr>
              <a:buFontTx/>
              <a:buChar char="-"/>
            </a:pPr>
            <a:r>
              <a:rPr lang="sk-SK" dirty="0" smtClean="0"/>
              <a:t> poznať spotrebiteľské práva</a:t>
            </a:r>
          </a:p>
          <a:p>
            <a:pPr>
              <a:buFontTx/>
              <a:buChar char="-"/>
            </a:pPr>
            <a:r>
              <a:rPr lang="sk-SK" dirty="0" smtClean="0"/>
              <a:t> ovládať postup pri vybavovaní reklamácie</a:t>
            </a:r>
          </a:p>
          <a:p>
            <a:pPr>
              <a:buFontTx/>
              <a:buChar char="-"/>
            </a:pPr>
            <a:r>
              <a:rPr lang="sk-SK" dirty="0" smtClean="0"/>
              <a:t> vyhľadať predpisy týkajúce sa ochrany        </a:t>
            </a:r>
          </a:p>
          <a:p>
            <a:pPr>
              <a:buNone/>
            </a:pPr>
            <a:r>
              <a:rPr lang="sk-SK" dirty="0" smtClean="0"/>
              <a:t>    spotrebiteľa</a:t>
            </a:r>
          </a:p>
          <a:p>
            <a:pPr>
              <a:buNone/>
            </a:pPr>
            <a:endParaRPr lang="sk-SK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2056" name="Picture 8" descr="H:\Documents and Settings\Branislav\Local Settings\Temporary Internet Files\Content.IE5\Y1VA1YRC\MC90025022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183924"/>
            <a:ext cx="3214710" cy="182352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/>
          <a:lstStyle/>
          <a:p>
            <a:r>
              <a:rPr lang="sk-SK" dirty="0" smtClean="0"/>
              <a:t>Kľúčové slová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Spotrebiteľ</a:t>
            </a:r>
          </a:p>
          <a:p>
            <a:r>
              <a:rPr lang="sk-SK" dirty="0" smtClean="0"/>
              <a:t>Spotrebiteľské práva</a:t>
            </a:r>
          </a:p>
          <a:p>
            <a:r>
              <a:rPr lang="sk-SK" dirty="0" smtClean="0"/>
              <a:t>Reklamácia</a:t>
            </a:r>
          </a:p>
          <a:p>
            <a:r>
              <a:rPr lang="sk-SK" dirty="0" smtClean="0"/>
              <a:t>Záručná lehota</a:t>
            </a:r>
          </a:p>
          <a:p>
            <a:r>
              <a:rPr lang="sk-SK" dirty="0" smtClean="0"/>
              <a:t>Zákony chrániace spotrebiteľov</a:t>
            </a:r>
          </a:p>
          <a:p>
            <a:r>
              <a:rPr lang="sk-SK" dirty="0" smtClean="0"/>
              <a:t>Kontrolné orgány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logo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4286256"/>
            <a:ext cx="2214578" cy="223730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/>
          <a:lstStyle/>
          <a:p>
            <a:r>
              <a:rPr lang="sk-SK" sz="3600" b="1" i="1" dirty="0" smtClean="0">
                <a:solidFill>
                  <a:schemeClr val="accent1">
                    <a:lumMod val="75000"/>
                  </a:schemeClr>
                </a:solidFill>
              </a:rPr>
              <a:t>Spotrebiteľ </a:t>
            </a:r>
            <a:r>
              <a:rPr lang="sk-SK" dirty="0" smtClean="0"/>
              <a:t>– fyzická osoba, ktorá nakupuje výrobky alebo používa služby pre priamu spotrebu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sz="800" dirty="0" smtClean="0"/>
          </a:p>
          <a:p>
            <a:r>
              <a:rPr lang="sk-SK" sz="3600" b="1" i="1" dirty="0" smtClean="0">
                <a:solidFill>
                  <a:schemeClr val="accent1">
                    <a:lumMod val="75000"/>
                  </a:schemeClr>
                </a:solidFill>
              </a:rPr>
              <a:t>Spotrebiteľské práva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dirty="0" smtClean="0"/>
              <a:t>– nachádzajú sa v zákonoch a predpisoch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MC900331696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2462" y="1643050"/>
            <a:ext cx="1785950" cy="1733293"/>
          </a:xfrm>
          <a:prstGeom prst="rect">
            <a:avLst/>
          </a:prstGeom>
        </p:spPr>
      </p:pic>
      <p:pic>
        <p:nvPicPr>
          <p:cNvPr id="6" name="Obrázok 5" descr="2106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0914">
            <a:off x="2826626" y="5294833"/>
            <a:ext cx="1436608" cy="2093141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96296E-6 L 0.33282 -0.1409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" y="-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-0.00254 L -0.22083 -0.00254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3600" dirty="0" smtClean="0"/>
              <a:t>Najdôležitejšie práva sú zahrnuté do troch skupín otázok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53034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None/>
            </a:pPr>
            <a:r>
              <a:rPr lang="sk-SK" sz="33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Čo nás zaujíma pri kúpe tovaru?</a:t>
            </a:r>
          </a:p>
          <a:p>
            <a:pPr marL="596646" indent="-514350">
              <a:buNone/>
            </a:pPr>
            <a:endParaRPr lang="sk-SK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- cena tovaru  </a:t>
            </a:r>
          </a:p>
          <a:p>
            <a:pPr marL="596646" indent="-514350">
              <a:buNone/>
            </a:pP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sk-SK" sz="9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- kvalita tovaru  </a:t>
            </a:r>
          </a:p>
          <a:p>
            <a:pPr marL="596646" indent="-514350">
              <a:buNone/>
            </a:pP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596646" indent="-514350">
              <a:buNone/>
            </a:pP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- informácie o vlastnostiach a spôsobe   </a:t>
            </a:r>
          </a:p>
          <a:p>
            <a:pPr marL="596646" indent="-514350">
              <a:buNone/>
            </a:pP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použitia</a:t>
            </a:r>
          </a:p>
          <a:p>
            <a:pPr marL="596646" indent="-514350">
              <a:buNone/>
            </a:pPr>
            <a:endParaRPr lang="sk-SK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- doklad o kúpe</a:t>
            </a:r>
          </a:p>
          <a:p>
            <a:pPr marL="596646" indent="-514350">
              <a:buNone/>
            </a:pPr>
            <a:endParaRPr lang="sk-SK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- balenie tovaru  </a:t>
            </a:r>
          </a:p>
          <a:p>
            <a:pPr marL="596646" indent="-514350">
              <a:buNone/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MC90018377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1928802"/>
            <a:ext cx="641330" cy="730033"/>
          </a:xfrm>
          <a:prstGeom prst="rect">
            <a:avLst/>
          </a:prstGeom>
        </p:spPr>
      </p:pic>
      <p:pic>
        <p:nvPicPr>
          <p:cNvPr id="5" name="Obrázok 4" descr="MC900290222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2571744"/>
            <a:ext cx="1118055" cy="818599"/>
          </a:xfrm>
          <a:prstGeom prst="rect">
            <a:avLst/>
          </a:prstGeom>
        </p:spPr>
      </p:pic>
      <p:pic>
        <p:nvPicPr>
          <p:cNvPr id="3076" name="Picture 4" descr="H:\Documents and Settings\Branislav\Local Settings\Temporary Internet Files\Content.IE5\AYRFQREM\MM900284149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286256"/>
            <a:ext cx="1000132" cy="866780"/>
          </a:xfrm>
          <a:prstGeom prst="rect">
            <a:avLst/>
          </a:prstGeom>
          <a:noFill/>
        </p:spPr>
      </p:pic>
      <p:pic>
        <p:nvPicPr>
          <p:cNvPr id="3077" name="Picture 5" descr="H:\Documents and Settings\Branislav\Local Settings\Temporary Internet Files\Content.IE5\9XJ0AH9R\MC900311006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3571876"/>
            <a:ext cx="845035" cy="858964"/>
          </a:xfrm>
          <a:prstGeom prst="rect">
            <a:avLst/>
          </a:prstGeom>
          <a:noFill/>
        </p:spPr>
      </p:pic>
      <p:pic>
        <p:nvPicPr>
          <p:cNvPr id="10" name="Obrázok 9" descr="MC900433849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6314" y="5214950"/>
            <a:ext cx="1214422" cy="1214422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14414" y="357166"/>
            <a:ext cx="7715304" cy="628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sz="3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Čo musíme vedieť pri reklamácii výrobkov?</a:t>
            </a:r>
          </a:p>
          <a:p>
            <a:pPr>
              <a:buNone/>
            </a:pPr>
            <a:endParaRPr lang="sk-SK" sz="13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3000" b="1" i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Reklamácia</a:t>
            </a:r>
            <a:r>
              <a:rPr lang="sk-SK" sz="28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sťažnosť na kvalitu tovaru </a:t>
            </a:r>
          </a:p>
          <a:p>
            <a:pPr>
              <a:buNone/>
            </a:pP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alebo služby</a:t>
            </a:r>
          </a:p>
          <a:p>
            <a:pPr>
              <a:buNone/>
            </a:pPr>
            <a:r>
              <a:rPr lang="sk-SK" sz="30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Je oprávnená ak:</a:t>
            </a:r>
          </a:p>
          <a:p>
            <a:pPr>
              <a:buNone/>
            </a:pPr>
            <a:r>
              <a:rPr lang="sk-SK" sz="3500" i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a</a:t>
            </a:r>
            <a:r>
              <a:rPr lang="en-US" sz="3500" i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)</a:t>
            </a:r>
            <a:r>
              <a:rPr lang="sk-SK" sz="3500" i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výrobok je chybný </a:t>
            </a:r>
          </a:p>
          <a:p>
            <a:pPr>
              <a:buNone/>
            </a:pP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sk-SK" sz="28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odstrániteľné</a:t>
            </a:r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k-SK" sz="28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sk-SK" sz="28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</a:t>
            </a:r>
            <a:r>
              <a:rPr lang="sk-SK" sz="2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reklamácia nesmie</a:t>
            </a:r>
          </a:p>
          <a:p>
            <a:pPr>
              <a:buNone/>
            </a:pPr>
            <a:r>
              <a:rPr lang="sk-SK" sz="2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presiahnuť 30 dní</a:t>
            </a:r>
          </a:p>
          <a:p>
            <a:pPr>
              <a:buNone/>
            </a:pP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</a:t>
            </a:r>
          </a:p>
          <a:p>
            <a:pPr>
              <a:buNone/>
            </a:pPr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</a:t>
            </a:r>
            <a:r>
              <a:rPr lang="sk-SK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neodstrániteľné</a:t>
            </a:r>
            <a:r>
              <a:rPr lang="sk-SK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</a:t>
            </a:r>
            <a:r>
              <a:rPr lang="sk-SK" sz="2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kupujúci má hneď </a:t>
            </a:r>
          </a:p>
          <a:p>
            <a:pPr>
              <a:buNone/>
            </a:pPr>
            <a:r>
              <a:rPr lang="sk-SK" sz="2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		     nárok na nový výrobok</a:t>
            </a:r>
          </a:p>
          <a:p>
            <a:pPr>
              <a:buNone/>
            </a:pP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</a:t>
            </a:r>
          </a:p>
          <a:p>
            <a:pPr>
              <a:buNone/>
            </a:pPr>
            <a:endParaRPr lang="sk-SK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 flipV="1">
            <a:off x="4500562" y="3429000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>
            <a:off x="4500562" y="4286256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bdĺžnik 19"/>
          <p:cNvSpPr/>
          <p:nvPr/>
        </p:nvSpPr>
        <p:spPr>
          <a:xfrm>
            <a:off x="1357290" y="3857628"/>
            <a:ext cx="333161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3200" b="1" dirty="0" smtClean="0">
                <a:ln/>
                <a:solidFill>
                  <a:schemeClr val="accent1">
                    <a:lumMod val="75000"/>
                  </a:schemeClr>
                </a:solidFill>
              </a:rPr>
              <a:t>Chyby</a:t>
            </a:r>
            <a:r>
              <a:rPr lang="sk-SK" sz="32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sk-SK" sz="3200" b="1" dirty="0" smtClean="0">
                <a:ln/>
                <a:solidFill>
                  <a:schemeClr val="accent5">
                    <a:lumMod val="60000"/>
                    <a:lumOff val="40000"/>
                  </a:schemeClr>
                </a:solidFill>
              </a:rPr>
              <a:t>výrobku</a:t>
            </a:r>
            <a:endParaRPr lang="sk-SK" sz="3200" b="1" dirty="0">
              <a:ln/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728" y="500042"/>
            <a:ext cx="7504960" cy="5748358"/>
          </a:xfrm>
        </p:spPr>
        <p:txBody>
          <a:bodyPr/>
          <a:lstStyle/>
          <a:p>
            <a:pPr>
              <a:buNone/>
            </a:pPr>
            <a:r>
              <a:rPr lang="sk-SK" i="1" dirty="0" smtClean="0">
                <a:solidFill>
                  <a:schemeClr val="accent1">
                    <a:lumMod val="75000"/>
                  </a:schemeClr>
                </a:solidFill>
              </a:rPr>
              <a:t>b) Výrobok reklamujeme v záručnej lehote</a:t>
            </a:r>
          </a:p>
          <a:p>
            <a:pPr>
              <a:buNone/>
            </a:pPr>
            <a:endParaRPr lang="sk-SK" sz="11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k-SK" i="1" dirty="0" smtClean="0">
                <a:solidFill>
                  <a:schemeClr val="accent1">
                    <a:lumMod val="75000"/>
                  </a:schemeClr>
                </a:solidFill>
              </a:rPr>
              <a:t>    - záručná lehota je </a:t>
            </a:r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>2 roky </a:t>
            </a:r>
            <a:r>
              <a:rPr lang="sk-SK" i="1" dirty="0" smtClean="0">
                <a:solidFill>
                  <a:schemeClr val="accent1">
                    <a:lumMod val="75000"/>
                  </a:schemeClr>
                </a:solidFill>
              </a:rPr>
              <a:t>niektorí   </a:t>
            </a:r>
          </a:p>
          <a:p>
            <a:pPr>
              <a:buNone/>
            </a:pPr>
            <a:r>
              <a:rPr lang="sk-SK" i="1" dirty="0" smtClean="0">
                <a:solidFill>
                  <a:schemeClr val="accent1">
                    <a:lumMod val="75000"/>
                  </a:schemeClr>
                </a:solidFill>
              </a:rPr>
              <a:t>      výrobcovia alebo predajcovia však  </a:t>
            </a:r>
          </a:p>
          <a:p>
            <a:pPr>
              <a:buNone/>
            </a:pPr>
            <a:r>
              <a:rPr lang="sk-SK" i="1" dirty="0" smtClean="0">
                <a:solidFill>
                  <a:schemeClr val="accent1">
                    <a:lumMod val="75000"/>
                  </a:schemeClr>
                </a:solidFill>
              </a:rPr>
              <a:t>      ponúkajú aj predĺženú záruku</a:t>
            </a:r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endParaRPr lang="sk-SK" sz="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k-SK" i="1" dirty="0" smtClean="0">
                <a:solidFill>
                  <a:schemeClr val="accent1">
                    <a:lumMod val="75000"/>
                  </a:schemeClr>
                </a:solidFill>
              </a:rPr>
              <a:t>    - výrobok reklamujeme u </a:t>
            </a:r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>predajcu</a:t>
            </a:r>
            <a:r>
              <a:rPr lang="sk-SK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sk-SK" i="1" dirty="0" smtClean="0">
                <a:solidFill>
                  <a:schemeClr val="accent1">
                    <a:lumMod val="75000"/>
                  </a:schemeClr>
                </a:solidFill>
              </a:rPr>
              <a:t>      nie u </a:t>
            </a:r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>výrobcu</a:t>
            </a:r>
            <a:endParaRPr lang="sk-SK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ok 3" descr="MC900060200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3857628"/>
            <a:ext cx="1643074" cy="2666171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2800" b="1" i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Na koho sa ako spotrebitelia môžeme obrátiť?</a:t>
            </a:r>
            <a:endParaRPr lang="sk-SK" sz="2800" b="1" i="1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b="1" spc="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Spotrebiteľov chránia:</a:t>
            </a:r>
          </a:p>
          <a:p>
            <a:pPr>
              <a:buNone/>
            </a:pPr>
            <a:endParaRPr lang="sk-SK" sz="800" dirty="0" smtClean="0"/>
          </a:p>
          <a:p>
            <a:pPr marL="596646" indent="-514350" algn="ctr">
              <a:buAutoNum type="alphaLcParenR"/>
            </a:pPr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>Zákony</a:t>
            </a:r>
            <a:r>
              <a:rPr lang="sk-SK" dirty="0" smtClean="0"/>
              <a:t>     </a:t>
            </a:r>
          </a:p>
          <a:p>
            <a:pPr marL="596646" indent="-514350">
              <a:buNone/>
            </a:pPr>
            <a:r>
              <a:rPr lang="sk-SK" dirty="0" smtClean="0"/>
              <a:t>	- Občiansky zákonník</a:t>
            </a:r>
          </a:p>
          <a:p>
            <a:pPr marL="596646" indent="-514350">
              <a:buNone/>
            </a:pPr>
            <a:r>
              <a:rPr lang="sk-SK" dirty="0" smtClean="0"/>
              <a:t>	-  Zákon na ochranu spotrebiteľa</a:t>
            </a:r>
          </a:p>
          <a:p>
            <a:pPr marL="596646" indent="-514350">
              <a:buNone/>
            </a:pPr>
            <a:endParaRPr lang="sk-SK" sz="1000" dirty="0" smtClean="0"/>
          </a:p>
          <a:p>
            <a:pPr marL="596646" indent="-514350" algn="ctr">
              <a:buAutoNum type="alphaLcParenR" startAt="2"/>
            </a:pPr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>Orgány</a:t>
            </a:r>
            <a:r>
              <a:rPr lang="sk-SK" dirty="0" smtClean="0"/>
              <a:t> </a:t>
            </a:r>
          </a:p>
          <a:p>
            <a:pPr marL="596646" indent="-514350">
              <a:buNone/>
            </a:pPr>
            <a:r>
              <a:rPr lang="sk-SK" dirty="0" smtClean="0"/>
              <a:t>	- Slovenská obchodná inšpekcia</a:t>
            </a:r>
          </a:p>
          <a:p>
            <a:pPr marL="596646" indent="-514350">
              <a:buNone/>
            </a:pPr>
            <a:r>
              <a:rPr lang="sk-SK" dirty="0" smtClean="0"/>
              <a:t>	- Združenie slovenských spotrebiteľov </a:t>
            </a:r>
            <a:endParaRPr lang="sk-SK" dirty="0"/>
          </a:p>
        </p:txBody>
      </p:sp>
      <p:pic>
        <p:nvPicPr>
          <p:cNvPr id="4" name="Obrázok 3" descr="MM90033685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20" y="4357693"/>
            <a:ext cx="1028708" cy="857257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 rot="1142271">
            <a:off x="6605319" y="2203731"/>
            <a:ext cx="1685563" cy="1015663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§</a:t>
            </a:r>
            <a:r>
              <a:rPr lang="sk-SK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sk-SK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§ </a:t>
            </a:r>
            <a:r>
              <a:rPr lang="sk-SK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§</a:t>
            </a:r>
            <a:endParaRPr lang="sk-SK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495</TotalTime>
  <Words>324</Words>
  <Application>Microsoft Office PowerPoint</Application>
  <PresentationFormat>Prezentácia na obrazovke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Slnovrat</vt:lpstr>
      <vt:lpstr>Ochrana spotrebiteľa</vt:lpstr>
      <vt:lpstr> Motivácia </vt:lpstr>
      <vt:lpstr>Cieľ</vt:lpstr>
      <vt:lpstr>Kľúčové slová</vt:lpstr>
      <vt:lpstr>Prezentácia programu PowerPoint</vt:lpstr>
      <vt:lpstr>Najdôležitejšie práva sú zahrnuté do troch skupín otázok</vt:lpstr>
      <vt:lpstr>Prezentácia programu PowerPoint</vt:lpstr>
      <vt:lpstr>Prezentácia programu PowerPoint</vt:lpstr>
      <vt:lpstr>Na koho sa ako spotrebitelia môžeme obrátiť?</vt:lpstr>
      <vt:lpstr>Praktické rady pre spotrebiteľa</vt:lpstr>
      <vt:lpstr>Upevnenie vedomostí</vt:lpstr>
      <vt:lpstr>Metóda objavovania</vt:lpstr>
      <vt:lpstr>Zoznam použitej literatúry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spotrebiteľa</dc:title>
  <dc:creator>Branislav</dc:creator>
  <cp:lastModifiedBy>acer</cp:lastModifiedBy>
  <cp:revision>54</cp:revision>
  <dcterms:created xsi:type="dcterms:W3CDTF">2010-08-30T14:28:34Z</dcterms:created>
  <dcterms:modified xsi:type="dcterms:W3CDTF">2020-03-06T07:09:55Z</dcterms:modified>
</cp:coreProperties>
</file>