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99"/>
    <a:srgbClr val="6699FF"/>
    <a:srgbClr val="FF9900"/>
    <a:srgbClr val="FFFF00"/>
    <a:srgbClr val="9900CC"/>
    <a:srgbClr val="008000"/>
    <a:srgbClr val="CC0066"/>
    <a:srgbClr val="CCFF33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032BE-63C2-42C3-8764-0485BA6023E2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BA32AA-419D-4F2D-B1C6-8CD87FF7C815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096720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BA32AA-419D-4F2D-B1C6-8CD87FF7C815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87885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pPr/>
              <a:t>14. 12. 2021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728192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Prvky</a:t>
            </a:r>
            <a:r>
              <a:rPr lang="sk-SK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7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VIII.A</a:t>
            </a:r>
            <a:r>
              <a:rPr lang="sk-SK" sz="72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sk-SK" sz="5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skupiny</a:t>
            </a:r>
            <a:endParaRPr lang="sk-SK" sz="5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4" name="Picture 2" descr="C:\Users\ucitel\Desktop\škola - dokumenty\Práca z domu\október-november 2020\7. ročník\periodická tabuľka prvkov\5f0bbd6d0a2b4c44a4aec6fe-larg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7100" y="1988840"/>
            <a:ext cx="4968552" cy="4428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1523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citel\Desktop\škola - dokumenty\Práca z domu\október-november 2020\7. ročník\periodická tabuľka prvkov\PSP - značky, skupiny, periód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2074" y="1268760"/>
            <a:ext cx="6598397" cy="444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Zaoblený obdĺžnik 5"/>
          <p:cNvSpPr/>
          <p:nvPr/>
        </p:nvSpPr>
        <p:spPr>
          <a:xfrm>
            <a:off x="8316416" y="2420888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Ar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8316416" y="2020763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chemeClr val="tx1"/>
                </a:solidFill>
              </a:rPr>
              <a:t>Ne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8316416" y="2852936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Kr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9" name="Zaoblený obdĺžnik 8"/>
          <p:cNvSpPr/>
          <p:nvPr/>
        </p:nvSpPr>
        <p:spPr>
          <a:xfrm>
            <a:off x="8316416" y="3284984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Xe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10" name="Zaoblený obdĺžnik 9"/>
          <p:cNvSpPr/>
          <p:nvPr/>
        </p:nvSpPr>
        <p:spPr>
          <a:xfrm>
            <a:off x="8316416" y="3645024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Rn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8388424" y="1300118"/>
            <a:ext cx="504056" cy="47269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2" name="BlokTextu 11"/>
          <p:cNvSpPr txBox="1"/>
          <p:nvPr/>
        </p:nvSpPr>
        <p:spPr>
          <a:xfrm>
            <a:off x="1331640" y="1772816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neón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1331640" y="2492896"/>
            <a:ext cx="731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argón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5" name="BlokTextu 14"/>
          <p:cNvSpPr txBox="1"/>
          <p:nvPr/>
        </p:nvSpPr>
        <p:spPr>
          <a:xfrm>
            <a:off x="1331640" y="3203684"/>
            <a:ext cx="9343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kryptón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6" name="BlokTextu 15"/>
          <p:cNvSpPr txBox="1"/>
          <p:nvPr/>
        </p:nvSpPr>
        <p:spPr>
          <a:xfrm>
            <a:off x="1331640" y="3923764"/>
            <a:ext cx="770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xenón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7" name="BlokTextu 16"/>
          <p:cNvSpPr txBox="1"/>
          <p:nvPr/>
        </p:nvSpPr>
        <p:spPr>
          <a:xfrm>
            <a:off x="1331640" y="4643844"/>
            <a:ext cx="745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err="1" smtClean="0">
                <a:solidFill>
                  <a:srgbClr val="0070C0"/>
                </a:solidFill>
              </a:rPr>
              <a:t>radón</a:t>
            </a:r>
            <a:endParaRPr lang="sk-SK" b="1" dirty="0">
              <a:solidFill>
                <a:srgbClr val="0070C0"/>
              </a:solidFill>
            </a:endParaRPr>
          </a:p>
        </p:txBody>
      </p:sp>
      <p:sp>
        <p:nvSpPr>
          <p:cNvPr id="19" name="Nadpis 1"/>
          <p:cNvSpPr txBox="1">
            <a:spLocks/>
          </p:cNvSpPr>
          <p:nvPr/>
        </p:nvSpPr>
        <p:spPr>
          <a:xfrm>
            <a:off x="1631689" y="277617"/>
            <a:ext cx="6116216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prvky </a:t>
            </a:r>
            <a:r>
              <a:rPr lang="sk-SK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VIII.A</a:t>
            </a:r>
            <a:r>
              <a:rPr lang="sk-SK" sz="31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skupiny</a:t>
            </a:r>
            <a:endParaRPr lang="sk-SK" sz="31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Zaoblený obdĺžnik 17"/>
          <p:cNvSpPr/>
          <p:nvPr/>
        </p:nvSpPr>
        <p:spPr>
          <a:xfrm>
            <a:off x="8316416" y="1700808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He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20" name="BlokTextu 19"/>
          <p:cNvSpPr txBox="1"/>
          <p:nvPr/>
        </p:nvSpPr>
        <p:spPr>
          <a:xfrm>
            <a:off x="1331640" y="1052736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 smtClean="0">
                <a:solidFill>
                  <a:srgbClr val="0070C0"/>
                </a:solidFill>
              </a:rPr>
              <a:t>hélium</a:t>
            </a:r>
            <a:endParaRPr lang="sk-SK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2453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1.87789E-6 L -0.83472 -0.1276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-63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5846E-6 L -0.83472 -0.06938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-34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500"/>
                            </p:stCondLst>
                            <p:childTnLst>
                              <p:par>
                                <p:cTn id="3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942E-6 L -0.83472 -0.02266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-11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70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75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3.05273E-6 L -0.83472 0.01919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9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9500"/>
                            </p:stCondLst>
                            <p:childTnLst>
                              <p:par>
                                <p:cTn id="6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0"/>
                            </p:stCondLst>
                            <p:childTnLst>
                              <p:par>
                                <p:cTn id="7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79371E-6 L -0.83472 0.06129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30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000"/>
                            </p:stCondLst>
                            <p:childTnLst>
                              <p:par>
                                <p:cTn id="80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2500"/>
                            </p:stCondLst>
                            <p:childTnLst>
                              <p:par>
                                <p:cTn id="8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6.47549E-7 L -0.83472 0.11355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736" y="56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4500"/>
                            </p:stCondLst>
                            <p:childTnLst>
                              <p:par>
                                <p:cTn id="9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5" grpId="0" animBg="1"/>
      <p:bldP spid="12" grpId="0"/>
      <p:bldP spid="14" grpId="0"/>
      <p:bldP spid="15" grpId="0"/>
      <p:bldP spid="16" grpId="0"/>
      <p:bldP spid="17" grpId="0"/>
      <p:bldP spid="19" grpId="0"/>
      <p:bldP spid="18" grpId="0" animBg="1"/>
      <p:bldP spid="18" grpId="1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683568" y="3043057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smtClean="0">
                <a:solidFill>
                  <a:schemeClr val="tx1"/>
                </a:solidFill>
              </a:rPr>
              <a:t>Ne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5" name="Zaoblený obdĺžnik 4"/>
          <p:cNvSpPr/>
          <p:nvPr/>
        </p:nvSpPr>
        <p:spPr>
          <a:xfrm>
            <a:off x="692019" y="2276872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He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6" name="Zaoblený obdĺžnik 5"/>
          <p:cNvSpPr/>
          <p:nvPr/>
        </p:nvSpPr>
        <p:spPr>
          <a:xfrm>
            <a:off x="683568" y="3763137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Ar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7" name="Zaoblený obdĺžnik 6"/>
          <p:cNvSpPr/>
          <p:nvPr/>
        </p:nvSpPr>
        <p:spPr>
          <a:xfrm>
            <a:off x="683568" y="4509120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Kr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8" name="Zaoblený obdĺžnik 7"/>
          <p:cNvSpPr/>
          <p:nvPr/>
        </p:nvSpPr>
        <p:spPr>
          <a:xfrm>
            <a:off x="683568" y="5275305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rgbClr val="6699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Xe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10" name="BlokTextu 9"/>
          <p:cNvSpPr txBox="1"/>
          <p:nvPr/>
        </p:nvSpPr>
        <p:spPr>
          <a:xfrm>
            <a:off x="497064" y="188640"/>
            <a:ext cx="17084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 smtClean="0">
                <a:solidFill>
                  <a:srgbClr val="FF0000"/>
                </a:solidFill>
              </a:rPr>
              <a:t>VIII.A</a:t>
            </a:r>
            <a:r>
              <a:rPr lang="sk-SK" dirty="0" smtClean="0"/>
              <a:t> skupina </a:t>
            </a:r>
            <a:endParaRPr lang="sk-SK" dirty="0"/>
          </a:p>
        </p:txBody>
      </p:sp>
      <p:sp>
        <p:nvSpPr>
          <p:cNvPr id="11" name="BlokTextu 10"/>
          <p:cNvSpPr txBox="1"/>
          <p:nvPr/>
        </p:nvSpPr>
        <p:spPr>
          <a:xfrm>
            <a:off x="2509061" y="218257"/>
            <a:ext cx="54416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solidFill>
                  <a:srgbClr val="FF0000"/>
                </a:solidFill>
              </a:rPr>
              <a:t>8</a:t>
            </a:r>
            <a:r>
              <a:rPr lang="sk-SK" sz="2400" b="1" dirty="0" smtClean="0">
                <a:solidFill>
                  <a:srgbClr val="FF0000"/>
                </a:solidFill>
              </a:rPr>
              <a:t> e- </a:t>
            </a:r>
            <a:r>
              <a:rPr lang="sk-SK" dirty="0" smtClean="0"/>
              <a:t>na poslednej elektrónovej vrstve </a:t>
            </a:r>
            <a:r>
              <a:rPr lang="sk-SK" i="1" dirty="0" smtClean="0"/>
              <a:t>(okrem </a:t>
            </a:r>
            <a:r>
              <a:rPr lang="sk-SK" i="1" dirty="0" err="1" smtClean="0"/>
              <a:t>He</a:t>
            </a:r>
            <a:r>
              <a:rPr lang="sk-SK" i="1" dirty="0" smtClean="0"/>
              <a:t> = </a:t>
            </a:r>
            <a:r>
              <a:rPr lang="sk-SK" b="1" i="1" dirty="0" smtClean="0">
                <a:solidFill>
                  <a:srgbClr val="FF0000"/>
                </a:solidFill>
              </a:rPr>
              <a:t>2 e-</a:t>
            </a:r>
            <a:r>
              <a:rPr lang="sk-SK" i="1" dirty="0" smtClean="0"/>
              <a:t>)</a:t>
            </a:r>
            <a:endParaRPr lang="sk-SK" i="1" dirty="0"/>
          </a:p>
        </p:txBody>
      </p:sp>
      <p:sp>
        <p:nvSpPr>
          <p:cNvPr id="12" name="Šípka doprava 11"/>
          <p:cNvSpPr/>
          <p:nvPr/>
        </p:nvSpPr>
        <p:spPr>
          <a:xfrm>
            <a:off x="2161873" y="449089"/>
            <a:ext cx="300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3" name="Ovál 12"/>
          <p:cNvSpPr/>
          <p:nvPr/>
        </p:nvSpPr>
        <p:spPr>
          <a:xfrm>
            <a:off x="2509061" y="231031"/>
            <a:ext cx="600884" cy="461665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4" name="Šípka ohnutá nahor 13"/>
          <p:cNvSpPr/>
          <p:nvPr/>
        </p:nvSpPr>
        <p:spPr>
          <a:xfrm rot="5400000">
            <a:off x="2692797" y="749806"/>
            <a:ext cx="402248" cy="28803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5" name="BlokTextu 14"/>
          <p:cNvSpPr txBox="1"/>
          <p:nvPr/>
        </p:nvSpPr>
        <p:spPr>
          <a:xfrm>
            <a:off x="3059832" y="836712"/>
            <a:ext cx="598907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b="1" dirty="0" smtClean="0">
                <a:solidFill>
                  <a:srgbClr val="FF0000"/>
                </a:solidFill>
              </a:rPr>
              <a:t>NE</a:t>
            </a: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</a:rPr>
              <a:t>REAKTÍVNE </a:t>
            </a:r>
            <a:r>
              <a:rPr lang="sk-SK" i="1" dirty="0" smtClean="0"/>
              <a:t>(posledná el. vrstva úplne obsadená)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stabilné = existujú ako samostatné atómy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b</a:t>
            </a:r>
            <a:r>
              <a:rPr lang="sk-SK" dirty="0" smtClean="0"/>
              <a:t>ezfarebné, </a:t>
            </a:r>
            <a:r>
              <a:rPr lang="sk-SK" dirty="0"/>
              <a:t>k</a:t>
            </a:r>
            <a:r>
              <a:rPr lang="sk-SK" dirty="0" smtClean="0"/>
              <a:t>eď ich zahrejeme</a:t>
            </a:r>
            <a:r>
              <a:rPr lang="sk-SK" dirty="0"/>
              <a:t>, </a:t>
            </a:r>
            <a:r>
              <a:rPr lang="sk-SK" b="1" dirty="0"/>
              <a:t>žiaria špecifickými </a:t>
            </a:r>
            <a:r>
              <a:rPr lang="sk-SK" b="1" dirty="0" smtClean="0"/>
              <a:t>farbami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 smtClean="0"/>
              <a:t>nachádzajú sa vo vzduchu (</a:t>
            </a:r>
            <a:r>
              <a:rPr lang="sk-SK" i="1" dirty="0" smtClean="0"/>
              <a:t>v 1%</a:t>
            </a:r>
            <a:r>
              <a:rPr lang="sk-SK" dirty="0" smtClean="0"/>
              <a:t>)</a:t>
            </a:r>
          </a:p>
        </p:txBody>
      </p:sp>
      <p:sp>
        <p:nvSpPr>
          <p:cNvPr id="77" name="BlokTextu 76"/>
          <p:cNvSpPr txBox="1"/>
          <p:nvPr/>
        </p:nvSpPr>
        <p:spPr>
          <a:xfrm>
            <a:off x="1464586" y="2132856"/>
            <a:ext cx="43770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solidFill>
                  <a:srgbClr val="FF3399"/>
                </a:solidFill>
              </a:rPr>
              <a:t>HELIOS</a:t>
            </a:r>
            <a:r>
              <a:rPr lang="sk-SK" sz="1600" dirty="0" smtClean="0"/>
              <a:t> = slnko </a:t>
            </a:r>
            <a:r>
              <a:rPr lang="sk-SK" sz="1600" i="1" dirty="0" smtClean="0"/>
              <a:t>(súčasťou slnka a hviezd)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získava sa zo zemného </a:t>
            </a:r>
            <a:r>
              <a:rPr lang="sk-SK" sz="1600" dirty="0" smtClean="0"/>
              <a:t>plynu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p</a:t>
            </a:r>
            <a:r>
              <a:rPr lang="sk-SK" sz="1600" dirty="0" smtClean="0"/>
              <a:t>oužitie – náplň vzducholodí, balónov, žiarovky</a:t>
            </a:r>
          </a:p>
        </p:txBody>
      </p:sp>
      <p:sp>
        <p:nvSpPr>
          <p:cNvPr id="78" name="BlokTextu 77"/>
          <p:cNvSpPr txBox="1"/>
          <p:nvPr/>
        </p:nvSpPr>
        <p:spPr>
          <a:xfrm>
            <a:off x="1464585" y="3717032"/>
            <a:ext cx="470622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solidFill>
                  <a:srgbClr val="7030A0"/>
                </a:solidFill>
              </a:rPr>
              <a:t>ARGO</a:t>
            </a:r>
            <a:r>
              <a:rPr lang="sk-SK" sz="1600" i="1" dirty="0" smtClean="0">
                <a:solidFill>
                  <a:srgbClr val="7030A0"/>
                </a:solidFill>
              </a:rPr>
              <a:t>S</a:t>
            </a:r>
            <a:r>
              <a:rPr lang="sk-SK" sz="1600" dirty="0" smtClean="0"/>
              <a:t> = lenivý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frakčnou </a:t>
            </a:r>
            <a:r>
              <a:rPr lang="sk-SK" sz="1600" dirty="0"/>
              <a:t>destiláciou vzduchu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použitie </a:t>
            </a:r>
            <a:r>
              <a:rPr lang="sk-SK" sz="1600" dirty="0"/>
              <a:t>– </a:t>
            </a:r>
            <a:r>
              <a:rPr lang="sk-SK" sz="1600" dirty="0" smtClean="0"/>
              <a:t>ochranný plyn pri zváraní</a:t>
            </a:r>
            <a:r>
              <a:rPr lang="sk-SK" sz="1600" dirty="0" smtClean="0"/>
              <a:t>, okenné tabule</a:t>
            </a:r>
          </a:p>
          <a:p>
            <a:pPr marL="285750" indent="-285750"/>
            <a:r>
              <a:rPr lang="sk-SK" sz="1600" i="1" dirty="0" smtClean="0"/>
              <a:t> </a:t>
            </a:r>
            <a:r>
              <a:rPr lang="sk-SK" sz="1600" i="1" dirty="0" smtClean="0"/>
              <a:t>                                              Turínske plátno</a:t>
            </a:r>
            <a:endParaRPr lang="sk-SK" sz="1400" i="1" dirty="0"/>
          </a:p>
        </p:txBody>
      </p:sp>
      <p:sp>
        <p:nvSpPr>
          <p:cNvPr id="79" name="BlokTextu 78"/>
          <p:cNvSpPr txBox="1"/>
          <p:nvPr/>
        </p:nvSpPr>
        <p:spPr>
          <a:xfrm>
            <a:off x="1461582" y="4572417"/>
            <a:ext cx="19800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solidFill>
                  <a:srgbClr val="0070C0"/>
                </a:solidFill>
              </a:rPr>
              <a:t>KRYPTON</a:t>
            </a:r>
            <a:r>
              <a:rPr lang="sk-SK" sz="1600" dirty="0" smtClean="0"/>
              <a:t> = skrytý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zo vzduchu</a:t>
            </a:r>
            <a:endParaRPr lang="sk-SK" sz="1400" i="1" dirty="0"/>
          </a:p>
        </p:txBody>
      </p:sp>
      <p:sp>
        <p:nvSpPr>
          <p:cNvPr id="80" name="BlokTextu 79"/>
          <p:cNvSpPr txBox="1"/>
          <p:nvPr/>
        </p:nvSpPr>
        <p:spPr>
          <a:xfrm>
            <a:off x="1461582" y="5229200"/>
            <a:ext cx="4365169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solidFill>
                  <a:srgbClr val="6699FF"/>
                </a:solidFill>
              </a:rPr>
              <a:t>XENÓN</a:t>
            </a:r>
            <a:r>
              <a:rPr lang="sk-SK" sz="1600" i="1" dirty="0" smtClean="0"/>
              <a:t> </a:t>
            </a:r>
            <a:r>
              <a:rPr lang="sk-SK" sz="1600" dirty="0" smtClean="0"/>
              <a:t>= cudzí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 smtClean="0"/>
              <a:t>zo vzduchu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p</a:t>
            </a:r>
            <a:r>
              <a:rPr lang="sk-SK" sz="1600" dirty="0" smtClean="0"/>
              <a:t>oužitie – fotografické </a:t>
            </a:r>
            <a:r>
              <a:rPr lang="sk-SK" sz="1600" dirty="0" smtClean="0"/>
              <a:t>blesky, svetlomety  áut</a:t>
            </a:r>
            <a:endParaRPr lang="sk-SK" sz="1400" dirty="0"/>
          </a:p>
        </p:txBody>
      </p:sp>
      <p:sp>
        <p:nvSpPr>
          <p:cNvPr id="86" name="BlokTextu 85"/>
          <p:cNvSpPr txBox="1"/>
          <p:nvPr/>
        </p:nvSpPr>
        <p:spPr>
          <a:xfrm>
            <a:off x="1464586" y="6270411"/>
            <a:ext cx="25224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/>
              <a:t>Rádioaktívny - </a:t>
            </a:r>
            <a:r>
              <a:rPr lang="sk-SK" sz="1600" dirty="0" smtClean="0"/>
              <a:t>medicína</a:t>
            </a:r>
            <a:endParaRPr lang="sk-SK" sz="1600" dirty="0" smtClean="0"/>
          </a:p>
        </p:txBody>
      </p:sp>
      <p:sp>
        <p:nvSpPr>
          <p:cNvPr id="3" name="BlokTextu 2"/>
          <p:cNvSpPr txBox="1"/>
          <p:nvPr/>
        </p:nvSpPr>
        <p:spPr>
          <a:xfrm>
            <a:off x="380085" y="1393612"/>
            <a:ext cx="2269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b="1" dirty="0" smtClean="0">
                <a:solidFill>
                  <a:srgbClr val="7030A0"/>
                </a:solidFill>
              </a:rPr>
              <a:t>VZÁCNE plyny</a:t>
            </a:r>
            <a:endParaRPr lang="sk-SK" sz="2800" b="1" dirty="0">
              <a:solidFill>
                <a:srgbClr val="7030A0"/>
              </a:solidFill>
            </a:endParaRPr>
          </a:p>
        </p:txBody>
      </p:sp>
      <p:sp>
        <p:nvSpPr>
          <p:cNvPr id="9" name="Šípka dolu 8"/>
          <p:cNvSpPr/>
          <p:nvPr/>
        </p:nvSpPr>
        <p:spPr>
          <a:xfrm>
            <a:off x="692019" y="692696"/>
            <a:ext cx="207573" cy="744180"/>
          </a:xfrm>
          <a:prstGeom prst="downArrow">
            <a:avLst/>
          </a:prstGeom>
          <a:solidFill>
            <a:srgbClr val="7030A0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30" name="Zaoblený obdĺžnik 29"/>
          <p:cNvSpPr/>
          <p:nvPr/>
        </p:nvSpPr>
        <p:spPr>
          <a:xfrm>
            <a:off x="683568" y="6021288"/>
            <a:ext cx="576064" cy="601967"/>
          </a:xfrm>
          <a:prstGeom prst="round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b="1" dirty="0" err="1" smtClean="0">
                <a:solidFill>
                  <a:schemeClr val="tx1"/>
                </a:solidFill>
              </a:rPr>
              <a:t>Rn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31" name="BlokTextu 30"/>
          <p:cNvSpPr txBox="1"/>
          <p:nvPr/>
        </p:nvSpPr>
        <p:spPr>
          <a:xfrm>
            <a:off x="1462896" y="2924944"/>
            <a:ext cx="485998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b="1" i="1" dirty="0" smtClean="0">
                <a:solidFill>
                  <a:srgbClr val="FF9900"/>
                </a:solidFill>
              </a:rPr>
              <a:t>NEON</a:t>
            </a:r>
            <a:r>
              <a:rPr lang="sk-SK" sz="1600" dirty="0" smtClean="0"/>
              <a:t> = nový </a:t>
            </a:r>
            <a:r>
              <a:rPr lang="sk-SK" sz="1600" dirty="0" smtClean="0"/>
              <a:t>       (náhrada hélia je lacnejší)</a:t>
            </a:r>
            <a:endParaRPr lang="sk-SK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f</a:t>
            </a:r>
            <a:r>
              <a:rPr lang="sk-SK" sz="1600" dirty="0" smtClean="0"/>
              <a:t>rakčnou destiláciou vzduchu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sz="1600" dirty="0"/>
              <a:t>p</a:t>
            </a:r>
            <a:r>
              <a:rPr lang="sk-SK" sz="1600" dirty="0" smtClean="0"/>
              <a:t>oužitie – </a:t>
            </a:r>
            <a:r>
              <a:rPr lang="sk-SK" sz="1600" dirty="0" smtClean="0"/>
              <a:t>žiarovky (</a:t>
            </a:r>
            <a:r>
              <a:rPr lang="sk-SK" sz="1600" dirty="0" err="1" smtClean="0"/>
              <a:t>neónky</a:t>
            </a:r>
            <a:r>
              <a:rPr lang="sk-SK" sz="1600" dirty="0" smtClean="0"/>
              <a:t> aj keď neobsahujú neón)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k-SK" sz="1600" dirty="0" smtClean="0"/>
          </a:p>
        </p:txBody>
      </p:sp>
      <p:pic>
        <p:nvPicPr>
          <p:cNvPr id="32" name="Picture 3" descr="C:\Users\ucitel\Desktop\škola - dokumenty\Práca z domu\október-november 2020\7. ročník\vzácne plyny\X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112163"/>
            <a:ext cx="1208260" cy="1197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4" descr="C:\Users\ucitel\Desktop\škola - dokumenty\Práca z domu\október-november 2020\7. ročník\vzácne plyny\Ar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4440" y="3702908"/>
            <a:ext cx="1208260" cy="120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Picture 5" descr="C:\Users\ucitel\Desktop\škola - dokumenty\Práca z domu\október-november 2020\7. ročník\vzácne plyny\He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4440" y="2310949"/>
            <a:ext cx="1208260" cy="120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6" descr="C:\Users\ucitel\Desktop\škola - dokumenty\Práca z domu\október-november 2020\7. ročník\vzácne plyny\Kr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4483633"/>
            <a:ext cx="1238279" cy="120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7" descr="C:\Users\ucitel\Desktop\škola - dokumenty\Práca z domu\október-november 2020\7. ročník\vzácne plyny\N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24328" y="3054836"/>
            <a:ext cx="1238279" cy="1200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1287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000"/>
                            </p:stCondLst>
                            <p:childTnLst>
                              <p:par>
                                <p:cTn id="7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500"/>
                            </p:stCondLst>
                            <p:childTnLst>
                              <p:par>
                                <p:cTn id="7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/>
      <p:bldP spid="11" grpId="0"/>
      <p:bldP spid="12" grpId="0" animBg="1"/>
      <p:bldP spid="13" grpId="0" animBg="1"/>
      <p:bldP spid="14" grpId="0" animBg="1"/>
      <p:bldP spid="77" grpId="0"/>
      <p:bldP spid="78" grpId="0"/>
      <p:bldP spid="79" grpId="0"/>
      <p:bldP spid="80" grpId="0" animBg="1"/>
      <p:bldP spid="86" grpId="0"/>
      <p:bldP spid="3" grpId="0"/>
      <p:bldP spid="9" grpId="0" animBg="1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2"/>
          <p:cNvSpPr txBox="1">
            <a:spLocks/>
          </p:cNvSpPr>
          <p:nvPr/>
        </p:nvSpPr>
        <p:spPr>
          <a:xfrm>
            <a:off x="457200" y="960438"/>
            <a:ext cx="8229600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sk-SK" altLang="sk-SK" sz="2000" b="1" smtClean="0">
                <a:latin typeface="Comic Sans MS" pitchFamily="66" charset="0"/>
              </a:rPr>
              <a:t>Pripravila Ing. Lucia Dovalová</a:t>
            </a:r>
          </a:p>
          <a:p>
            <a:pPr marL="0" indent="0" algn="ctr">
              <a:buFontTx/>
              <a:buNone/>
            </a:pPr>
            <a:r>
              <a:rPr lang="sk-SK" altLang="sk-SK" sz="2000" b="1" smtClean="0">
                <a:latin typeface="Comic Sans MS" pitchFamily="66" charset="0"/>
              </a:rPr>
              <a:t>ZŠ s MŠ Badín</a:t>
            </a:r>
            <a:endParaRPr lang="sk-SK" altLang="sk-SK" sz="2000" b="1" dirty="0" smtClean="0">
              <a:latin typeface="Comic Sans MS" pitchFamily="66" charset="0"/>
            </a:endParaRPr>
          </a:p>
        </p:txBody>
      </p:sp>
      <p:pic>
        <p:nvPicPr>
          <p:cNvPr id="2" name="Picture 2" descr="C:\Users\ucitel\Desktop\škola - dokumenty\Práca z domu\október-november 2020\7. ročník\vzácne plyny\800px-Glowing_noble_gas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2996952"/>
            <a:ext cx="7620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82317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</TotalTime>
  <Words>165</Words>
  <Application>Microsoft Office PowerPoint</Application>
  <PresentationFormat>Prezentácia na obrazovke (4:3)</PresentationFormat>
  <Paragraphs>46</Paragraphs>
  <Slides>4</Slides>
  <Notes>1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Motív Office</vt:lpstr>
      <vt:lpstr>Prvky VIII.A skupiny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ALKALICKÉ KOVY</dc:title>
  <dc:creator>ucitel</dc:creator>
  <cp:lastModifiedBy>NTB</cp:lastModifiedBy>
  <cp:revision>49</cp:revision>
  <dcterms:created xsi:type="dcterms:W3CDTF">2020-12-08T15:23:06Z</dcterms:created>
  <dcterms:modified xsi:type="dcterms:W3CDTF">2021-12-14T07:42:57Z</dcterms:modified>
</cp:coreProperties>
</file>