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59"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a:t>Kliknij, aby edytować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a:t>Kliknij, aby edytować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a:t>Kliknij, aby edytować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a:t>Kliknij, aby edytować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dirty="0"/>
              <a:t>Kliknij ikonę, aby dodać obraz</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5/29/2020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podroze.onet.pl/ciekawe/polskie-tradycje-wielkanocne/eyc53ds"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752771-7F16-48A1-87F3-C85B60C1013A}"/>
              </a:ext>
            </a:extLst>
          </p:cNvPr>
          <p:cNvSpPr>
            <a:spLocks noGrp="1"/>
          </p:cNvSpPr>
          <p:nvPr>
            <p:ph type="ctrTitle"/>
          </p:nvPr>
        </p:nvSpPr>
        <p:spPr/>
        <p:txBody>
          <a:bodyPr/>
          <a:lstStyle/>
          <a:p>
            <a:r>
              <a:rPr lang="en-US" dirty="0"/>
              <a:t>Polish Easter Traditions </a:t>
            </a:r>
          </a:p>
        </p:txBody>
      </p:sp>
      <p:sp>
        <p:nvSpPr>
          <p:cNvPr id="3" name="Podtytuł 2">
            <a:extLst>
              <a:ext uri="{FF2B5EF4-FFF2-40B4-BE49-F238E27FC236}">
                <a16:creationId xmlns:a16="http://schemas.microsoft.com/office/drawing/2014/main" id="{76BB4B6B-402B-4C12-BBD1-8B65A4A977EF}"/>
              </a:ext>
            </a:extLst>
          </p:cNvPr>
          <p:cNvSpPr>
            <a:spLocks noGrp="1"/>
          </p:cNvSpPr>
          <p:nvPr>
            <p:ph type="subTitle" idx="1"/>
          </p:nvPr>
        </p:nvSpPr>
        <p:spPr/>
        <p:txBody>
          <a:bodyPr/>
          <a:lstStyle/>
          <a:p>
            <a:r>
              <a:rPr lang="pl-PL" dirty="0"/>
              <a:t>By Nikodem Marcinkiewicz</a:t>
            </a:r>
          </a:p>
        </p:txBody>
      </p:sp>
      <p:pic>
        <p:nvPicPr>
          <p:cNvPr id="6146" name="Picture 2" descr="Blog How to celebrate Easter in France">
            <a:extLst>
              <a:ext uri="{FF2B5EF4-FFF2-40B4-BE49-F238E27FC236}">
                <a16:creationId xmlns:a16="http://schemas.microsoft.com/office/drawing/2014/main" id="{D5F21743-0FA6-47A4-8CC0-D93CB759E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927" y="0"/>
            <a:ext cx="5771073" cy="384738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ielkanoc z automatami tematycznymi | Synergy Casino">
            <a:extLst>
              <a:ext uri="{FF2B5EF4-FFF2-40B4-BE49-F238E27FC236}">
                <a16:creationId xmlns:a16="http://schemas.microsoft.com/office/drawing/2014/main" id="{AA3BB900-177F-4748-BBB7-878A228E7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434" y="38512"/>
            <a:ext cx="5078493" cy="3808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162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1CD859-5D3E-495F-B09C-B30F4C12FF9D}"/>
              </a:ext>
            </a:extLst>
          </p:cNvPr>
          <p:cNvSpPr>
            <a:spLocks noGrp="1"/>
          </p:cNvSpPr>
          <p:nvPr>
            <p:ph type="title"/>
          </p:nvPr>
        </p:nvSpPr>
        <p:spPr/>
        <p:txBody>
          <a:bodyPr/>
          <a:lstStyle/>
          <a:p>
            <a:r>
              <a:rPr lang="pl-PL" dirty="0"/>
              <a:t>Palm Sunday</a:t>
            </a:r>
          </a:p>
        </p:txBody>
      </p:sp>
      <p:sp>
        <p:nvSpPr>
          <p:cNvPr id="3" name="Symbol zastępczy zawartości 2">
            <a:extLst>
              <a:ext uri="{FF2B5EF4-FFF2-40B4-BE49-F238E27FC236}">
                <a16:creationId xmlns:a16="http://schemas.microsoft.com/office/drawing/2014/main" id="{73A7A9D4-0DF9-423A-88BF-C105E743EED1}"/>
              </a:ext>
            </a:extLst>
          </p:cNvPr>
          <p:cNvSpPr>
            <a:spLocks noGrp="1"/>
          </p:cNvSpPr>
          <p:nvPr>
            <p:ph idx="1"/>
          </p:nvPr>
        </p:nvSpPr>
        <p:spPr>
          <a:xfrm>
            <a:off x="2226901" y="1365849"/>
            <a:ext cx="9643045" cy="4396596"/>
          </a:xfrm>
        </p:spPr>
        <p:txBody>
          <a:bodyPr/>
          <a:lstStyle/>
          <a:p>
            <a:r>
              <a:rPr lang="en-US" dirty="0"/>
              <a:t>Palm Sunday opens the Holy Week. In this day the Polish are making palms which look like that:</a:t>
            </a:r>
          </a:p>
          <a:p>
            <a:endParaRPr lang="en-US" dirty="0"/>
          </a:p>
          <a:p>
            <a:endParaRPr lang="en-US" dirty="0"/>
          </a:p>
          <a:p>
            <a:endParaRPr lang="en-US" dirty="0"/>
          </a:p>
          <a:p>
            <a:endParaRPr lang="en-US" dirty="0"/>
          </a:p>
          <a:p>
            <a:endParaRPr lang="en-US" dirty="0"/>
          </a:p>
          <a:p>
            <a:endParaRPr lang="en-US" dirty="0"/>
          </a:p>
          <a:p>
            <a:pPr marL="0" indent="0">
              <a:buNone/>
            </a:pPr>
            <a:r>
              <a:rPr lang="en-US" dirty="0"/>
              <a:t>Then in church they hallow them and after the mass they keep them in house</a:t>
            </a:r>
            <a:r>
              <a:rPr lang="pl-PL" dirty="0"/>
              <a:t> </a:t>
            </a:r>
            <a:r>
              <a:rPr lang="en-US" dirty="0"/>
              <a:t>to the Easter Sunday</a:t>
            </a:r>
          </a:p>
        </p:txBody>
      </p:sp>
      <p:pic>
        <p:nvPicPr>
          <p:cNvPr id="1028" name="Picture 4" descr="NIEDZIELA PALMOWA MĘKI PAŃSKIEJ – 5.04.2020. - Bazylika Mniejsza w ...">
            <a:extLst>
              <a:ext uri="{FF2B5EF4-FFF2-40B4-BE49-F238E27FC236}">
                <a16:creationId xmlns:a16="http://schemas.microsoft.com/office/drawing/2014/main" id="{7D78592F-4563-466C-8C2F-88DCDECB9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570" y="1812178"/>
            <a:ext cx="3841630" cy="235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iedziela Palmowa 2018 - kiedy jest? Data, zwyczaje i znaczenie ...">
            <a:extLst>
              <a:ext uri="{FF2B5EF4-FFF2-40B4-BE49-F238E27FC236}">
                <a16:creationId xmlns:a16="http://schemas.microsoft.com/office/drawing/2014/main" id="{AADF05FD-0D21-4F3B-9682-419D27BE5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386" y="4776419"/>
            <a:ext cx="3648614" cy="20815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iedzielę Palmową możemy obchodzić także w domach">
            <a:extLst>
              <a:ext uri="{FF2B5EF4-FFF2-40B4-BE49-F238E27FC236}">
                <a16:creationId xmlns:a16="http://schemas.microsoft.com/office/drawing/2014/main" id="{44720094-825F-4544-8F49-63D0A5861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3555" y="4796500"/>
            <a:ext cx="3664889" cy="206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0430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arn(inVertical)">
                                      <p:cBhvr>
                                        <p:cTn id="12" dur="500"/>
                                        <p:tgtEl>
                                          <p:spTgt spid="3">
                                            <p:txEl>
                                              <p:pRg st="7" end="7"/>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par>
                                <p:cTn id="16" presetID="16" presetClass="entr" presetSubtype="21"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barn(inVertical)">
                                      <p:cBhvr>
                                        <p:cTn id="18" dur="500"/>
                                        <p:tgtEl>
                                          <p:spTgt spid="1030"/>
                                        </p:tgtEl>
                                      </p:cBhvr>
                                    </p:animEffect>
                                  </p:childTnLst>
                                </p:cTn>
                              </p:par>
                              <p:par>
                                <p:cTn id="19" presetID="16" presetClass="entr" presetSubtype="21"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barn(inVertical)">
                                      <p:cBhvr>
                                        <p:cTn id="21"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A6F5A0-A879-45EF-A9DC-F0055C2B98C7}"/>
              </a:ext>
            </a:extLst>
          </p:cNvPr>
          <p:cNvSpPr>
            <a:spLocks noGrp="1"/>
          </p:cNvSpPr>
          <p:nvPr>
            <p:ph type="title"/>
          </p:nvPr>
        </p:nvSpPr>
        <p:spPr/>
        <p:txBody>
          <a:bodyPr/>
          <a:lstStyle/>
          <a:p>
            <a:r>
              <a:rPr lang="pl-PL" dirty="0"/>
              <a:t>Painting the Easter eggs</a:t>
            </a:r>
          </a:p>
        </p:txBody>
      </p:sp>
      <p:sp>
        <p:nvSpPr>
          <p:cNvPr id="3" name="Symbol zastępczy zawartości 2">
            <a:extLst>
              <a:ext uri="{FF2B5EF4-FFF2-40B4-BE49-F238E27FC236}">
                <a16:creationId xmlns:a16="http://schemas.microsoft.com/office/drawing/2014/main" id="{3DE612CE-B5E7-4FE8-9DD9-770DC5D67C74}"/>
              </a:ext>
            </a:extLst>
          </p:cNvPr>
          <p:cNvSpPr>
            <a:spLocks noGrp="1"/>
          </p:cNvSpPr>
          <p:nvPr>
            <p:ph idx="1"/>
          </p:nvPr>
        </p:nvSpPr>
        <p:spPr/>
        <p:txBody>
          <a:bodyPr/>
          <a:lstStyle/>
          <a:p>
            <a:r>
              <a:rPr lang="en-US" dirty="0"/>
              <a:t>It’s one of the oldest polish traditions. People put the eggs to the basket and take it to the Easter Basket event in church. After that in home they hallow it there and during the Easter Sunday, they share it between each other</a:t>
            </a:r>
            <a:r>
              <a:rPr lang="pl-PL" dirty="0"/>
              <a:t>. </a:t>
            </a:r>
            <a:r>
              <a:rPr lang="en-US" dirty="0"/>
              <a:t>Sometimes there are tournaments between the best eggs</a:t>
            </a:r>
            <a:r>
              <a:rPr lang="pl-PL" dirty="0"/>
              <a:t>.</a:t>
            </a:r>
            <a:endParaRPr lang="en-US" dirty="0"/>
          </a:p>
        </p:txBody>
      </p:sp>
      <p:pic>
        <p:nvPicPr>
          <p:cNvPr id="2050" name="Picture 2" descr="Malowanie Jajek na Wielkanoc 2020! Bardzo proste i bardzo piękne ...">
            <a:extLst>
              <a:ext uri="{FF2B5EF4-FFF2-40B4-BE49-F238E27FC236}">
                <a16:creationId xmlns:a16="http://schemas.microsoft.com/office/drawing/2014/main" id="{3D695396-5F27-4F96-93C4-35EAA9B2F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714" y="3588589"/>
            <a:ext cx="5812286" cy="32694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aturalne malowanie jajek i pisanek | InfoMiasto">
            <a:extLst>
              <a:ext uri="{FF2B5EF4-FFF2-40B4-BE49-F238E27FC236}">
                <a16:creationId xmlns:a16="http://schemas.microsoft.com/office/drawing/2014/main" id="{8DCF0233-F8CD-40AA-AA03-E3A386F2C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106" y="3429000"/>
            <a:ext cx="2687608" cy="15050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sanki wielkanocne: pomysły na malowanie jajek">
            <a:extLst>
              <a:ext uri="{FF2B5EF4-FFF2-40B4-BE49-F238E27FC236}">
                <a16:creationId xmlns:a16="http://schemas.microsoft.com/office/drawing/2014/main" id="{A323B1FA-B6D7-47CA-BF97-3C0F5B010B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502" y="4936800"/>
            <a:ext cx="2558212" cy="19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5970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par>
                                <p:cTn id="11" presetID="16" presetClass="entr" presetSubtype="21"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barn(inVertical)">
                                      <p:cBhvr>
                                        <p:cTn id="13" dur="500"/>
                                        <p:tgtEl>
                                          <p:spTgt spid="2052"/>
                                        </p:tgtEl>
                                      </p:cBhvr>
                                    </p:animEffect>
                                  </p:childTnLst>
                                </p:cTn>
                              </p:par>
                              <p:par>
                                <p:cTn id="14" presetID="16" presetClass="entr" presetSubtype="21"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barn(inVertical)">
                                      <p:cBhvr>
                                        <p:cTn id="1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0A672B-E2EE-4701-B596-E15BC2784C9E}"/>
              </a:ext>
            </a:extLst>
          </p:cNvPr>
          <p:cNvSpPr>
            <a:spLocks noGrp="1"/>
          </p:cNvSpPr>
          <p:nvPr>
            <p:ph type="title"/>
          </p:nvPr>
        </p:nvSpPr>
        <p:spPr/>
        <p:txBody>
          <a:bodyPr/>
          <a:lstStyle/>
          <a:p>
            <a:r>
              <a:rPr lang="pl-PL" dirty="0" err="1"/>
              <a:t>Easter</a:t>
            </a:r>
            <a:r>
              <a:rPr lang="pl-PL" dirty="0"/>
              <a:t> Basket</a:t>
            </a:r>
          </a:p>
        </p:txBody>
      </p:sp>
      <p:sp>
        <p:nvSpPr>
          <p:cNvPr id="3" name="Symbol zastępczy zawartości 2">
            <a:extLst>
              <a:ext uri="{FF2B5EF4-FFF2-40B4-BE49-F238E27FC236}">
                <a16:creationId xmlns:a16="http://schemas.microsoft.com/office/drawing/2014/main" id="{726233FE-EC35-41E2-9F91-EECF0BFE512B}"/>
              </a:ext>
            </a:extLst>
          </p:cNvPr>
          <p:cNvSpPr>
            <a:spLocks noGrp="1"/>
          </p:cNvSpPr>
          <p:nvPr>
            <p:ph idx="1"/>
          </p:nvPr>
        </p:nvSpPr>
        <p:spPr/>
        <p:txBody>
          <a:bodyPr/>
          <a:lstStyle/>
          <a:p>
            <a:r>
              <a:rPr lang="en-US" dirty="0"/>
              <a:t>During Holy Saturday people are going to church to hallow food in </a:t>
            </a:r>
            <a:r>
              <a:rPr lang="en-US" dirty="0" err="1"/>
              <a:t>ba</a:t>
            </a:r>
            <a:r>
              <a:rPr lang="pl-PL" dirty="0" err="1"/>
              <a:t>sk</a:t>
            </a:r>
            <a:r>
              <a:rPr lang="en-US" dirty="0"/>
              <a:t>et.</a:t>
            </a:r>
          </a:p>
          <a:p>
            <a:pPr marL="0" indent="0">
              <a:buNone/>
            </a:pPr>
            <a:r>
              <a:rPr lang="en-US" dirty="0"/>
              <a:t>In basket we should have:</a:t>
            </a:r>
          </a:p>
          <a:p>
            <a:pPr>
              <a:buFontTx/>
              <a:buChar char="-"/>
            </a:pPr>
            <a:r>
              <a:rPr lang="en-US" dirty="0"/>
              <a:t>Eggs (they may be colored)</a:t>
            </a:r>
          </a:p>
          <a:p>
            <a:pPr>
              <a:buFontTx/>
              <a:buChar char="-"/>
            </a:pPr>
            <a:r>
              <a:rPr lang="en-US" dirty="0"/>
              <a:t>Bread </a:t>
            </a:r>
          </a:p>
          <a:p>
            <a:pPr>
              <a:buFontTx/>
              <a:buChar char="-"/>
            </a:pPr>
            <a:r>
              <a:rPr lang="en-US" dirty="0"/>
              <a:t>Sausage and cooked meats</a:t>
            </a:r>
          </a:p>
          <a:p>
            <a:pPr>
              <a:buFontTx/>
              <a:buChar char="-"/>
            </a:pPr>
            <a:r>
              <a:rPr lang="en-US" dirty="0"/>
              <a:t>Salt and pepper</a:t>
            </a:r>
          </a:p>
          <a:p>
            <a:pPr>
              <a:buFontTx/>
              <a:buChar char="-"/>
            </a:pPr>
            <a:r>
              <a:rPr lang="en-US" dirty="0"/>
              <a:t>Horseradish</a:t>
            </a:r>
          </a:p>
          <a:p>
            <a:pPr>
              <a:buFontTx/>
              <a:buChar char="-"/>
            </a:pPr>
            <a:r>
              <a:rPr lang="en-US" dirty="0"/>
              <a:t>Cake</a:t>
            </a:r>
          </a:p>
          <a:p>
            <a:pPr>
              <a:buFontTx/>
              <a:buChar char="-"/>
            </a:pPr>
            <a:endParaRPr lang="en-US" dirty="0"/>
          </a:p>
          <a:p>
            <a:pPr marL="0" indent="0">
              <a:buNone/>
            </a:pPr>
            <a:endParaRPr lang="en-US" dirty="0"/>
          </a:p>
        </p:txBody>
      </p:sp>
      <p:pic>
        <p:nvPicPr>
          <p:cNvPr id="1026" name="Picture 2" descr="Wielkanoc 2017. Koszyczek wielkanocny. Co włożyć do święconki?">
            <a:extLst>
              <a:ext uri="{FF2B5EF4-FFF2-40B4-BE49-F238E27FC236}">
                <a16:creationId xmlns:a16="http://schemas.microsoft.com/office/drawing/2014/main" id="{9E063C80-5DC4-4357-97BC-D09C14607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5691" y="2551273"/>
            <a:ext cx="5227308" cy="294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419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animEffect transition="in" filter="barn(inVertical)">
                                      <p:cBhvr>
                                        <p:cTn id="4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767EDB-5D86-4CE6-BF5E-65DA7C3B6C18}"/>
              </a:ext>
            </a:extLst>
          </p:cNvPr>
          <p:cNvSpPr>
            <a:spLocks noGrp="1"/>
          </p:cNvSpPr>
          <p:nvPr>
            <p:ph type="title"/>
          </p:nvPr>
        </p:nvSpPr>
        <p:spPr/>
        <p:txBody>
          <a:bodyPr/>
          <a:lstStyle/>
          <a:p>
            <a:r>
              <a:rPr lang="pl-PL" dirty="0"/>
              <a:t>Śmigus Dyngus</a:t>
            </a:r>
          </a:p>
        </p:txBody>
      </p:sp>
      <p:sp>
        <p:nvSpPr>
          <p:cNvPr id="3" name="Symbol zastępczy zawartości 2">
            <a:extLst>
              <a:ext uri="{FF2B5EF4-FFF2-40B4-BE49-F238E27FC236}">
                <a16:creationId xmlns:a16="http://schemas.microsoft.com/office/drawing/2014/main" id="{60F0080C-90B1-42ED-AC13-5C184520DD20}"/>
              </a:ext>
            </a:extLst>
          </p:cNvPr>
          <p:cNvSpPr>
            <a:spLocks noGrp="1"/>
          </p:cNvSpPr>
          <p:nvPr>
            <p:ph idx="1"/>
          </p:nvPr>
        </p:nvSpPr>
        <p:spPr/>
        <p:txBody>
          <a:bodyPr/>
          <a:lstStyle/>
          <a:p>
            <a:r>
              <a:rPr lang="en-US" dirty="0"/>
              <a:t>It’s actually as old as Easter eggs tradition. The play is about pouring other people with water. Today people are using plastic water guns or plastic eggs which are able to shooting water. Often in older villages people are using buckets so then it’s really </a:t>
            </a:r>
            <a:r>
              <a:rPr lang="pl-PL" dirty="0" err="1"/>
              <a:t>humidly</a:t>
            </a:r>
            <a:r>
              <a:rPr lang="en-US" dirty="0"/>
              <a:t>.</a:t>
            </a:r>
            <a:r>
              <a:rPr lang="pl-PL" dirty="0"/>
              <a:t> </a:t>
            </a:r>
            <a:endParaRPr lang="en-US" dirty="0"/>
          </a:p>
        </p:txBody>
      </p:sp>
      <p:pic>
        <p:nvPicPr>
          <p:cNvPr id="3074" name="Picture 2" descr="Śmigus-Dyngus czyli Lany Poniedziałek - Ciekawostki i pochodzenie ...">
            <a:extLst>
              <a:ext uri="{FF2B5EF4-FFF2-40B4-BE49-F238E27FC236}">
                <a16:creationId xmlns:a16="http://schemas.microsoft.com/office/drawing/2014/main" id="{49335C25-D052-45F3-A796-9B8B58DD9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617" y="3904410"/>
            <a:ext cx="5262383" cy="29535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yrzutnie wody, bomby wodne i sikawki, czyli niezbędne akcesoria ...">
            <a:extLst>
              <a:ext uri="{FF2B5EF4-FFF2-40B4-BE49-F238E27FC236}">
                <a16:creationId xmlns:a16="http://schemas.microsoft.com/office/drawing/2014/main" id="{2E49D3E8-4561-4B50-B5C6-18CC36719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859" y="3904410"/>
            <a:ext cx="5245758" cy="295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6154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par>
                                <p:cTn id="11" presetID="16" presetClass="entr" presetSubtype="21"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barn(inVertical)">
                                      <p:cBhvr>
                                        <p:cTn id="1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A56D82-5F19-44A3-ABF2-7549074BD6AF}"/>
              </a:ext>
            </a:extLst>
          </p:cNvPr>
          <p:cNvSpPr>
            <a:spLocks noGrp="1"/>
          </p:cNvSpPr>
          <p:nvPr>
            <p:ph type="title"/>
          </p:nvPr>
        </p:nvSpPr>
        <p:spPr/>
        <p:txBody>
          <a:bodyPr>
            <a:normAutofit fontScale="90000"/>
          </a:bodyPr>
          <a:lstStyle/>
          <a:p>
            <a:r>
              <a:rPr lang="en-US" dirty="0"/>
              <a:t>The less common tradition:</a:t>
            </a:r>
            <a:br>
              <a:rPr lang="en-US" dirty="0"/>
            </a:br>
            <a:r>
              <a:rPr lang="en-US" dirty="0"/>
              <a:t>It’s only in villages near Cracow</a:t>
            </a:r>
            <a:r>
              <a:rPr lang="pl-PL" dirty="0"/>
              <a:t> - </a:t>
            </a:r>
            <a:r>
              <a:rPr lang="pl-PL" dirty="0" err="1"/>
              <a:t>Pucheroki</a:t>
            </a:r>
            <a:endParaRPr lang="en-US" dirty="0"/>
          </a:p>
        </p:txBody>
      </p:sp>
      <p:sp>
        <p:nvSpPr>
          <p:cNvPr id="3" name="Symbol zastępczy zawartości 2">
            <a:extLst>
              <a:ext uri="{FF2B5EF4-FFF2-40B4-BE49-F238E27FC236}">
                <a16:creationId xmlns:a16="http://schemas.microsoft.com/office/drawing/2014/main" id="{78FF48B3-1001-4285-8D49-BB70109C11F0}"/>
              </a:ext>
            </a:extLst>
          </p:cNvPr>
          <p:cNvSpPr>
            <a:spLocks noGrp="1"/>
          </p:cNvSpPr>
          <p:nvPr>
            <p:ph idx="1"/>
          </p:nvPr>
        </p:nvSpPr>
        <p:spPr>
          <a:xfrm>
            <a:off x="2589212" y="2133600"/>
            <a:ext cx="8915400" cy="4215442"/>
          </a:xfrm>
        </p:spPr>
        <p:txBody>
          <a:bodyPr>
            <a:normAutofit fontScale="92500" lnSpcReduction="20000"/>
          </a:bodyPr>
          <a:lstStyle/>
          <a:p>
            <a:r>
              <a:rPr lang="en-US" dirty="0" err="1"/>
              <a:t>Pucherki</a:t>
            </a:r>
            <a:r>
              <a:rPr lang="en-US" dirty="0"/>
              <a:t> is the event during the Palm Sunday. The peasants are dress up like that:</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r>
              <a:rPr lang="en-US" dirty="0"/>
              <a:t>They’re walking across the village and </a:t>
            </a:r>
            <a:r>
              <a:rPr lang="en-US" dirty="0" err="1"/>
              <a:t>thet’re</a:t>
            </a:r>
            <a:r>
              <a:rPr lang="en-US" dirty="0"/>
              <a:t> singing during this. Some of them are a</a:t>
            </a:r>
            <a:r>
              <a:rPr lang="pl-PL" dirty="0"/>
              <a:t>s</a:t>
            </a:r>
            <a:r>
              <a:rPr lang="en-US" dirty="0"/>
              <a:t>king for </a:t>
            </a:r>
            <a:r>
              <a:rPr lang="pl-PL" dirty="0"/>
              <a:t>a </a:t>
            </a:r>
            <a:r>
              <a:rPr lang="pl-PL" dirty="0" err="1"/>
              <a:t>little</a:t>
            </a:r>
            <a:r>
              <a:rPr lang="en-US" dirty="0"/>
              <a:t> money</a:t>
            </a:r>
            <a:r>
              <a:rPr lang="pl-PL" dirty="0"/>
              <a:t>.</a:t>
            </a:r>
            <a:endParaRPr lang="en-US" dirty="0"/>
          </a:p>
        </p:txBody>
      </p:sp>
      <p:pic>
        <p:nvPicPr>
          <p:cNvPr id="4106" name="Picture 10" descr="Zielonki otrzymały dofinansowanie z MKiDN na popularyzację ...">
            <a:extLst>
              <a:ext uri="{FF2B5EF4-FFF2-40B4-BE49-F238E27FC236}">
                <a16:creationId xmlns:a16="http://schemas.microsoft.com/office/drawing/2014/main" id="{9B27694A-B005-48BC-BB47-967337440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1282" y="2480248"/>
            <a:ext cx="4382220" cy="298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7497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wipe(down)">
                                      <p:cBhvr>
                                        <p:cTn id="12" dur="500"/>
                                        <p:tgtEl>
                                          <p:spTgt spid="3">
                                            <p:txEl>
                                              <p:pRg st="10" end="1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106"/>
                                        </p:tgtEl>
                                        <p:attrNameLst>
                                          <p:attrName>style.visibility</p:attrName>
                                        </p:attrNameLst>
                                      </p:cBhvr>
                                      <p:to>
                                        <p:strVal val="visible"/>
                                      </p:to>
                                    </p:set>
                                    <p:animEffect transition="in" filter="wipe(down)">
                                      <p:cBhvr>
                                        <p:cTn id="15"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F6F359-784D-4448-8305-01EA214DAD13}"/>
              </a:ext>
            </a:extLst>
          </p:cNvPr>
          <p:cNvSpPr>
            <a:spLocks noGrp="1"/>
          </p:cNvSpPr>
          <p:nvPr>
            <p:ph type="title"/>
          </p:nvPr>
        </p:nvSpPr>
        <p:spPr/>
        <p:txBody>
          <a:bodyPr/>
          <a:lstStyle/>
          <a:p>
            <a:r>
              <a:rPr lang="pl-PL" dirty="0" err="1"/>
              <a:t>Newer</a:t>
            </a:r>
            <a:r>
              <a:rPr lang="pl-PL" dirty="0"/>
              <a:t> </a:t>
            </a:r>
            <a:r>
              <a:rPr lang="pl-PL" dirty="0" err="1"/>
              <a:t>tradition</a:t>
            </a:r>
            <a:r>
              <a:rPr lang="pl-PL" dirty="0"/>
              <a:t> </a:t>
            </a:r>
            <a:r>
              <a:rPr lang="pl-PL" dirty="0" err="1"/>
              <a:t>is</a:t>
            </a:r>
            <a:r>
              <a:rPr lang="pl-PL" dirty="0"/>
              <a:t> </a:t>
            </a:r>
            <a:r>
              <a:rPr lang="pl-PL" dirty="0" err="1"/>
              <a:t>looking</a:t>
            </a:r>
            <a:r>
              <a:rPr lang="pl-PL" dirty="0"/>
              <a:t> for </a:t>
            </a:r>
            <a:r>
              <a:rPr lang="pl-PL" dirty="0" err="1"/>
              <a:t>presents</a:t>
            </a:r>
            <a:r>
              <a:rPr lang="pl-PL" dirty="0"/>
              <a:t> from </a:t>
            </a:r>
            <a:r>
              <a:rPr lang="pl-PL" dirty="0" err="1"/>
              <a:t>Easter</a:t>
            </a:r>
            <a:r>
              <a:rPr lang="pl-PL" dirty="0"/>
              <a:t> </a:t>
            </a:r>
            <a:r>
              <a:rPr lang="pl-PL" dirty="0" err="1"/>
              <a:t>Bunny</a:t>
            </a:r>
            <a:endParaRPr lang="pl-PL" dirty="0"/>
          </a:p>
        </p:txBody>
      </p:sp>
      <p:sp>
        <p:nvSpPr>
          <p:cNvPr id="3" name="Symbol zastępczy zawartości 2">
            <a:extLst>
              <a:ext uri="{FF2B5EF4-FFF2-40B4-BE49-F238E27FC236}">
                <a16:creationId xmlns:a16="http://schemas.microsoft.com/office/drawing/2014/main" id="{E37A8F35-6137-40E4-8F13-58F6E1A27B8C}"/>
              </a:ext>
            </a:extLst>
          </p:cNvPr>
          <p:cNvSpPr>
            <a:spLocks noGrp="1"/>
          </p:cNvSpPr>
          <p:nvPr>
            <p:ph idx="1"/>
          </p:nvPr>
        </p:nvSpPr>
        <p:spPr/>
        <p:txBody>
          <a:bodyPr/>
          <a:lstStyle/>
          <a:p>
            <a:r>
              <a:rPr lang="en-US" dirty="0"/>
              <a:t>After the Easter Sunday breakfast, children are looking for gifts from Easter Bunny. The gifts are not as big as during Christmas </a:t>
            </a:r>
            <a:r>
              <a:rPr lang="en-US" dirty="0" err="1"/>
              <a:t>beacause</a:t>
            </a:r>
            <a:r>
              <a:rPr lang="en-US" dirty="0"/>
              <a:t> they are more </a:t>
            </a:r>
            <a:r>
              <a:rPr lang="en-US" dirty="0" err="1"/>
              <a:t>symblic</a:t>
            </a:r>
            <a:r>
              <a:rPr lang="en-US" dirty="0"/>
              <a:t>.</a:t>
            </a:r>
          </a:p>
        </p:txBody>
      </p:sp>
      <p:pic>
        <p:nvPicPr>
          <p:cNvPr id="11" name="Picture 2" descr="Wielkanoc: kiedy przychodzi ten Zając? :: Codzienny Poznań">
            <a:extLst>
              <a:ext uri="{FF2B5EF4-FFF2-40B4-BE49-F238E27FC236}">
                <a16:creationId xmlns:a16="http://schemas.microsoft.com/office/drawing/2014/main" id="{E6861254-4AB2-417F-B9E0-A84059F87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857625"/>
            <a:ext cx="57150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zukanie wielkanocnego zajączka - o co w tym chodzi?">
            <a:extLst>
              <a:ext uri="{FF2B5EF4-FFF2-40B4-BE49-F238E27FC236}">
                <a16:creationId xmlns:a16="http://schemas.microsoft.com/office/drawing/2014/main" id="{6E8FB7BF-29F3-45E4-A946-5A1EB5D52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599" y="3857625"/>
            <a:ext cx="3996402"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6663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barn(inVertical)">
                                      <p:cBhvr>
                                        <p:cTn id="1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D6BA8E-3420-4A60-81D8-7814EEA35E9E}"/>
              </a:ext>
            </a:extLst>
          </p:cNvPr>
          <p:cNvSpPr>
            <a:spLocks noGrp="1"/>
          </p:cNvSpPr>
          <p:nvPr>
            <p:ph type="title"/>
          </p:nvPr>
        </p:nvSpPr>
        <p:spPr/>
        <p:txBody>
          <a:bodyPr/>
          <a:lstStyle/>
          <a:p>
            <a:r>
              <a:rPr lang="pl-PL" dirty="0"/>
              <a:t>The end</a:t>
            </a:r>
          </a:p>
        </p:txBody>
      </p:sp>
      <p:sp>
        <p:nvSpPr>
          <p:cNvPr id="4" name="Symbol zastępczy zawartości 3">
            <a:extLst>
              <a:ext uri="{FF2B5EF4-FFF2-40B4-BE49-F238E27FC236}">
                <a16:creationId xmlns:a16="http://schemas.microsoft.com/office/drawing/2014/main" id="{4311C4EF-AB7B-46A4-B60B-613D979C0170}"/>
              </a:ext>
            </a:extLst>
          </p:cNvPr>
          <p:cNvSpPr>
            <a:spLocks noGrp="1"/>
          </p:cNvSpPr>
          <p:nvPr>
            <p:ph idx="1"/>
          </p:nvPr>
        </p:nvSpPr>
        <p:spPr/>
        <p:txBody>
          <a:bodyPr/>
          <a:lstStyle/>
          <a:p>
            <a:r>
              <a:rPr lang="en-US" dirty="0"/>
              <a:t>Sources:</a:t>
            </a:r>
          </a:p>
          <a:p>
            <a:pPr marL="0" indent="0">
              <a:buNone/>
            </a:pPr>
            <a:r>
              <a:rPr lang="en-US" dirty="0">
                <a:hlinkClick r:id="rId2"/>
              </a:rPr>
              <a:t>https://podroze.onet.pl/ciekawe/polskie-tradycje-wielkanocne/eyc53ds</a:t>
            </a:r>
            <a:endParaRPr lang="en-US" dirty="0"/>
          </a:p>
        </p:txBody>
      </p:sp>
      <p:pic>
        <p:nvPicPr>
          <p:cNvPr id="7170" name="Picture 2" descr="Moje Bibice">
            <a:extLst>
              <a:ext uri="{FF2B5EF4-FFF2-40B4-BE49-F238E27FC236}">
                <a16:creationId xmlns:a16="http://schemas.microsoft.com/office/drawing/2014/main" id="{80CAC07D-AE78-4B41-854E-AC2EEAC66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86" y="3131389"/>
            <a:ext cx="4968814" cy="372661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Easter Monday in Belgium in 2021 | Office Holidays">
            <a:extLst>
              <a:ext uri="{FF2B5EF4-FFF2-40B4-BE49-F238E27FC236}">
                <a16:creationId xmlns:a16="http://schemas.microsoft.com/office/drawing/2014/main" id="{DB24FB01-3635-4763-9723-8ABA50FE5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400" y="3131389"/>
            <a:ext cx="5590786" cy="3725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0035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barn(inVertical)">
                                      <p:cBhvr>
                                        <p:cTn id="15" dur="500"/>
                                        <p:tgtEl>
                                          <p:spTgt spid="7170"/>
                                        </p:tgtEl>
                                      </p:cBhvr>
                                    </p:animEffect>
                                  </p:childTnLst>
                                </p:cTn>
                              </p:par>
                              <p:par>
                                <p:cTn id="16" presetID="16" presetClass="entr" presetSubtype="21" fill="hold" nodeType="withEffect">
                                  <p:stCondLst>
                                    <p:cond delay="0"/>
                                  </p:stCondLst>
                                  <p:childTnLst>
                                    <p:set>
                                      <p:cBhvr>
                                        <p:cTn id="17" dur="1" fill="hold">
                                          <p:stCondLst>
                                            <p:cond delay="0"/>
                                          </p:stCondLst>
                                        </p:cTn>
                                        <p:tgtEl>
                                          <p:spTgt spid="7174"/>
                                        </p:tgtEl>
                                        <p:attrNameLst>
                                          <p:attrName>style.visibility</p:attrName>
                                        </p:attrNameLst>
                                      </p:cBhvr>
                                      <p:to>
                                        <p:strVal val="visible"/>
                                      </p:to>
                                    </p:set>
                                    <p:animEffect transition="in" filter="barn(inVertical)">
                                      <p:cBhvr>
                                        <p:cTn id="18"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Smuga">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93</TotalTime>
  <Words>310</Words>
  <Application>Microsoft Office PowerPoint</Application>
  <PresentationFormat>Panoramiczny</PresentationFormat>
  <Paragraphs>41</Paragraphs>
  <Slides>8</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8</vt:i4>
      </vt:variant>
    </vt:vector>
  </HeadingPairs>
  <TitlesOfParts>
    <vt:vector size="12" baseType="lpstr">
      <vt:lpstr>Arial</vt:lpstr>
      <vt:lpstr>Century Gothic</vt:lpstr>
      <vt:lpstr>Wingdings 3</vt:lpstr>
      <vt:lpstr>Smuga</vt:lpstr>
      <vt:lpstr>Polish Easter Traditions </vt:lpstr>
      <vt:lpstr>Palm Sunday</vt:lpstr>
      <vt:lpstr>Painting the Easter eggs</vt:lpstr>
      <vt:lpstr>Easter Basket</vt:lpstr>
      <vt:lpstr>Śmigus Dyngus</vt:lpstr>
      <vt:lpstr>The less common tradition: It’s only in villages near Cracow - Pucheroki</vt:lpstr>
      <vt:lpstr>Newer tradition is looking for presents from Easter Bunny</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Polish Easter Traditions</dc:title>
  <dc:creator>Tymek Marcinkiewicz</dc:creator>
  <cp:lastModifiedBy>Tymek Marcinkiewicz</cp:lastModifiedBy>
  <cp:revision>10</cp:revision>
  <dcterms:created xsi:type="dcterms:W3CDTF">2020-05-29T13:39:44Z</dcterms:created>
  <dcterms:modified xsi:type="dcterms:W3CDTF">2020-05-29T15:15:52Z</dcterms:modified>
</cp:coreProperties>
</file>