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6" r:id="rId8"/>
    <p:sldId id="265" r:id="rId9"/>
    <p:sldId id="268" r:id="rId10"/>
    <p:sldId id="269" r:id="rId11"/>
    <p:sldId id="257" r:id="rId12"/>
    <p:sldId id="270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A3812E8-790F-4E01-BB3D-3230CC7A4738}" type="datetimeFigureOut">
              <a:rPr lang="pl-PL" smtClean="0"/>
              <a:t>10-11-2020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B6C611F-FBEC-48F9-8EB5-18E54BEAE0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12E8-790F-4E01-BB3D-3230CC7A4738}" type="datetimeFigureOut">
              <a:rPr lang="pl-PL" smtClean="0"/>
              <a:t>10-11-2020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C611F-FBEC-48F9-8EB5-18E54BEAE0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12E8-790F-4E01-BB3D-3230CC7A4738}" type="datetimeFigureOut">
              <a:rPr lang="pl-PL" smtClean="0"/>
              <a:t>10-11-2020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C611F-FBEC-48F9-8EB5-18E54BEAE0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A3812E8-790F-4E01-BB3D-3230CC7A4738}" type="datetimeFigureOut">
              <a:rPr lang="pl-PL" smtClean="0"/>
              <a:t>10-11-2020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C611F-FBEC-48F9-8EB5-18E54BEAE0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A3812E8-790F-4E01-BB3D-3230CC7A4738}" type="datetimeFigureOut">
              <a:rPr lang="pl-PL" smtClean="0"/>
              <a:t>10-11-2020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B6C611F-FBEC-48F9-8EB5-18E54BEAE0F1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A3812E8-790F-4E01-BB3D-3230CC7A4738}" type="datetimeFigureOut">
              <a:rPr lang="pl-PL" smtClean="0"/>
              <a:t>10-11-2020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B6C611F-FBEC-48F9-8EB5-18E54BEAE0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A3812E8-790F-4E01-BB3D-3230CC7A4738}" type="datetimeFigureOut">
              <a:rPr lang="pl-PL" smtClean="0"/>
              <a:t>10-11-2020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B6C611F-FBEC-48F9-8EB5-18E54BEAE0F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12E8-790F-4E01-BB3D-3230CC7A4738}" type="datetimeFigureOut">
              <a:rPr lang="pl-PL" smtClean="0"/>
              <a:t>10-11-2020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C611F-FBEC-48F9-8EB5-18E54BEAE0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A3812E8-790F-4E01-BB3D-3230CC7A4738}" type="datetimeFigureOut">
              <a:rPr lang="pl-PL" smtClean="0"/>
              <a:t>10-11-2020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B6C611F-FBEC-48F9-8EB5-18E54BEAE0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A3812E8-790F-4E01-BB3D-3230CC7A4738}" type="datetimeFigureOut">
              <a:rPr lang="pl-PL" smtClean="0"/>
              <a:t>10-11-2020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B6C611F-FBEC-48F9-8EB5-18E54BEAE0F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A3812E8-790F-4E01-BB3D-3230CC7A4738}" type="datetimeFigureOut">
              <a:rPr lang="pl-PL" smtClean="0"/>
              <a:t>10-11-2020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B6C611F-FBEC-48F9-8EB5-18E54BEAE0F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A3812E8-790F-4E01-BB3D-3230CC7A4738}" type="datetimeFigureOut">
              <a:rPr lang="pl-PL" smtClean="0"/>
              <a:t>10-11-2020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B6C611F-FBEC-48F9-8EB5-18E54BEAE0F1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jda.pl/pl/o_sobie.html" TargetMode="External"/><Relationship Id="rId2" Type="http://schemas.openxmlformats.org/officeDocument/2006/relationships/hyperlink" Target="https://pl.wikipedia.org/wiki/Andrzej_Wajd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zieje.pl/postacie/andrzej-wajda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59" y="1268760"/>
            <a:ext cx="7924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dirty="0" smtClean="0">
                <a:latin typeface="Comic Sans MS" pitchFamily="66" charset="0"/>
              </a:rPr>
              <a:t>Andrzej Wajda</a:t>
            </a:r>
            <a:endParaRPr lang="pl-PL" sz="8000" dirty="0">
              <a:latin typeface="Comic Sans MS" pitchFamily="66" charset="0"/>
            </a:endParaRPr>
          </a:p>
        </p:txBody>
      </p:sp>
      <p:pic>
        <p:nvPicPr>
          <p:cNvPr id="1026" name="Picture 2" descr="Andrzej Wajda: wielkiego reżysera wspomina Grażyna Torbicka – Zwierciadlo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5547551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06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836712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Comic Sans MS" pitchFamily="66" charset="0"/>
              </a:rPr>
              <a:t>In </a:t>
            </a:r>
            <a:r>
              <a:rPr lang="pl-PL" sz="1600" dirty="0" err="1">
                <a:latin typeface="Comic Sans MS" pitchFamily="66" charset="0"/>
              </a:rPr>
              <a:t>September</a:t>
            </a:r>
            <a:r>
              <a:rPr lang="pl-PL" sz="1600" dirty="0">
                <a:latin typeface="Comic Sans MS" pitchFamily="66" charset="0"/>
              </a:rPr>
              <a:t> 2016, </a:t>
            </a:r>
            <a:r>
              <a:rPr lang="pl-PL" sz="1600" dirty="0" err="1">
                <a:latin typeface="Comic Sans MS" pitchFamily="66" charset="0"/>
              </a:rPr>
              <a:t>at</a:t>
            </a:r>
            <a:r>
              <a:rPr lang="pl-PL" sz="1600" dirty="0">
                <a:latin typeface="Comic Sans MS" pitchFamily="66" charset="0"/>
              </a:rPr>
              <a:t> the Gdynia </a:t>
            </a:r>
            <a:r>
              <a:rPr lang="pl-PL" sz="1600" dirty="0" err="1">
                <a:latin typeface="Comic Sans MS" pitchFamily="66" charset="0"/>
              </a:rPr>
              <a:t>festival</a:t>
            </a:r>
            <a:r>
              <a:rPr lang="pl-PL" sz="1600" dirty="0">
                <a:latin typeface="Comic Sans MS" pitchFamily="66" charset="0"/>
              </a:rPr>
              <a:t>, a </a:t>
            </a:r>
            <a:r>
              <a:rPr lang="pl-PL" sz="1600" dirty="0" err="1">
                <a:latin typeface="Comic Sans MS" pitchFamily="66" charset="0"/>
              </a:rPr>
              <a:t>special</a:t>
            </a:r>
            <a:r>
              <a:rPr lang="pl-PL" sz="1600" dirty="0">
                <a:latin typeface="Comic Sans MS" pitchFamily="66" charset="0"/>
              </a:rPr>
              <a:t> screening of </a:t>
            </a:r>
            <a:r>
              <a:rPr lang="pl-PL" sz="1600" dirty="0" err="1">
                <a:latin typeface="Comic Sans MS" pitchFamily="66" charset="0"/>
              </a:rPr>
              <a:t>Wajda's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last</a:t>
            </a:r>
            <a:r>
              <a:rPr lang="pl-PL" sz="1600" dirty="0">
                <a:latin typeface="Comic Sans MS" pitchFamily="66" charset="0"/>
              </a:rPr>
              <a:t> film "Powidoki" with Bogusław Linda in the </a:t>
            </a:r>
            <a:r>
              <a:rPr lang="pl-PL" sz="1600" dirty="0" err="1">
                <a:latin typeface="Comic Sans MS" pitchFamily="66" charset="0"/>
              </a:rPr>
              <a:t>lead</a:t>
            </a:r>
            <a:r>
              <a:rPr lang="pl-PL" sz="1600" dirty="0">
                <a:latin typeface="Comic Sans MS" pitchFamily="66" charset="0"/>
              </a:rPr>
              <a:t> role was </a:t>
            </a:r>
            <a:r>
              <a:rPr lang="pl-PL" sz="1600" dirty="0" err="1">
                <a:latin typeface="Comic Sans MS" pitchFamily="66" charset="0"/>
              </a:rPr>
              <a:t>held</a:t>
            </a:r>
            <a:r>
              <a:rPr lang="pl-PL" sz="1600" dirty="0">
                <a:latin typeface="Comic Sans MS" pitchFamily="66" charset="0"/>
              </a:rPr>
              <a:t>. </a:t>
            </a:r>
            <a:r>
              <a:rPr lang="pl-PL" sz="1600" dirty="0" err="1">
                <a:latin typeface="Comic Sans MS" pitchFamily="66" charset="0"/>
              </a:rPr>
              <a:t>During</a:t>
            </a:r>
            <a:r>
              <a:rPr lang="pl-PL" sz="1600" dirty="0">
                <a:latin typeface="Comic Sans MS" pitchFamily="66" charset="0"/>
              </a:rPr>
              <a:t> the </a:t>
            </a:r>
            <a:r>
              <a:rPr lang="pl-PL" sz="1600" dirty="0" err="1">
                <a:latin typeface="Comic Sans MS" pitchFamily="66" charset="0"/>
              </a:rPr>
              <a:t>ceremony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preceding</a:t>
            </a:r>
            <a:r>
              <a:rPr lang="pl-PL" sz="1600" dirty="0">
                <a:latin typeface="Comic Sans MS" pitchFamily="66" charset="0"/>
              </a:rPr>
              <a:t> the screening </a:t>
            </a:r>
            <a:r>
              <a:rPr lang="pl-PL" sz="1600" dirty="0" err="1">
                <a:latin typeface="Comic Sans MS" pitchFamily="66" charset="0"/>
              </a:rPr>
              <a:t>at</a:t>
            </a:r>
            <a:r>
              <a:rPr lang="pl-PL" sz="1600" dirty="0">
                <a:latin typeface="Comic Sans MS" pitchFamily="66" charset="0"/>
              </a:rPr>
              <a:t> the Wajda Music Theater, </a:t>
            </a:r>
            <a:r>
              <a:rPr lang="pl-PL" sz="1600" dirty="0" err="1">
                <a:latin typeface="Comic Sans MS" pitchFamily="66" charset="0"/>
              </a:rPr>
              <a:t>actors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who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had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collaborated</a:t>
            </a:r>
            <a:r>
              <a:rPr lang="pl-PL" sz="1600" dirty="0">
                <a:latin typeface="Comic Sans MS" pitchFamily="66" charset="0"/>
              </a:rPr>
              <a:t> with </a:t>
            </a:r>
            <a:r>
              <a:rPr lang="pl-PL" sz="1600" dirty="0" err="1">
                <a:latin typeface="Comic Sans MS" pitchFamily="66" charset="0"/>
              </a:rPr>
              <a:t>him</a:t>
            </a:r>
            <a:r>
              <a:rPr lang="pl-PL" sz="1600" dirty="0">
                <a:latin typeface="Comic Sans MS" pitchFamily="66" charset="0"/>
              </a:rPr>
              <a:t> on </a:t>
            </a:r>
            <a:r>
              <a:rPr lang="pl-PL" sz="1600" dirty="0" err="1">
                <a:latin typeface="Comic Sans MS" pitchFamily="66" charset="0"/>
              </a:rPr>
              <a:t>various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films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thanked</a:t>
            </a:r>
            <a:r>
              <a:rPr lang="pl-PL" sz="1600" dirty="0">
                <a:latin typeface="Comic Sans MS" pitchFamily="66" charset="0"/>
              </a:rPr>
              <a:t> the </a:t>
            </a:r>
            <a:r>
              <a:rPr lang="pl-PL" sz="1600" dirty="0" err="1">
                <a:latin typeface="Comic Sans MS" pitchFamily="66" charset="0"/>
              </a:rPr>
              <a:t>audience</a:t>
            </a:r>
            <a:r>
              <a:rPr lang="pl-PL" sz="1600" dirty="0">
                <a:latin typeface="Comic Sans MS" pitchFamily="66" charset="0"/>
              </a:rPr>
              <a:t>.</a:t>
            </a:r>
          </a:p>
        </p:txBody>
      </p:sp>
      <p:sp>
        <p:nvSpPr>
          <p:cNvPr id="3" name="AutoShape 2" descr="Powidoki&quot; - ostatni film Andrzeja Wajdy | dzieje.pl - Historia Pols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4" descr="Powidoki&quot; - ostatni film Andrzeja Wajdy | dzieje.pl - Historia Polsk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8" name="Picture 6" descr="Pokazano mocny plakat do ostatniego filmu Andrzeja Wajdy. Ważą się losy  oscarowej nominacji &quot;Powidoków&quot; | Viva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793480"/>
            <a:ext cx="8398470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0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836712"/>
            <a:ext cx="770485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Comic Sans MS" pitchFamily="66" charset="0"/>
              </a:rPr>
              <a:t>Literatura:</a:t>
            </a:r>
          </a:p>
          <a:p>
            <a:endParaRPr lang="pl-PL" sz="1600" dirty="0">
              <a:latin typeface="Comic Sans MS" pitchFamily="66" charset="0"/>
            </a:endParaRPr>
          </a:p>
          <a:p>
            <a:endParaRPr lang="pl-PL" sz="1600" dirty="0" smtClean="0">
              <a:latin typeface="Comic Sans MS" pitchFamily="66" charset="0"/>
            </a:endParaRPr>
          </a:p>
          <a:p>
            <a:r>
              <a:rPr lang="pl-PL" sz="1600" dirty="0" smtClean="0">
                <a:latin typeface="Comic Sans MS" pitchFamily="66" charset="0"/>
                <a:hlinkClick r:id="rId2"/>
              </a:rPr>
              <a:t>https://pl.wikipedia.org/wiki/Andrzej_Wajda</a:t>
            </a:r>
            <a:endParaRPr lang="pl-PL" sz="1600" dirty="0" smtClean="0">
              <a:latin typeface="Comic Sans MS" pitchFamily="66" charset="0"/>
            </a:endParaRPr>
          </a:p>
          <a:p>
            <a:endParaRPr lang="pl-PL" sz="1600" dirty="0">
              <a:latin typeface="Comic Sans MS" pitchFamily="66" charset="0"/>
            </a:endParaRPr>
          </a:p>
          <a:p>
            <a:r>
              <a:rPr lang="pl-PL" sz="1600" dirty="0" smtClean="0">
                <a:latin typeface="Comic Sans MS" pitchFamily="66" charset="0"/>
                <a:hlinkClick r:id="rId3"/>
              </a:rPr>
              <a:t>http://www.wajda.pl/pl/o_sobie.html</a:t>
            </a:r>
            <a:endParaRPr lang="pl-PL" sz="1600" dirty="0" smtClean="0">
              <a:latin typeface="Comic Sans MS" pitchFamily="66" charset="0"/>
            </a:endParaRPr>
          </a:p>
          <a:p>
            <a:endParaRPr lang="pl-PL" sz="1600" dirty="0">
              <a:latin typeface="Comic Sans MS" pitchFamily="66" charset="0"/>
            </a:endParaRPr>
          </a:p>
          <a:p>
            <a:r>
              <a:rPr lang="pl-PL" sz="1600" dirty="0" smtClean="0">
                <a:latin typeface="Comic Sans MS" pitchFamily="66" charset="0"/>
                <a:hlinkClick r:id="rId4"/>
              </a:rPr>
              <a:t>https://dzieje.pl/postacie/andrzej-wajda</a:t>
            </a:r>
            <a:endParaRPr lang="pl-PL" sz="1600" dirty="0" smtClean="0">
              <a:latin typeface="Comic Sans MS" pitchFamily="66" charset="0"/>
            </a:endParaRP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438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1844824"/>
            <a:ext cx="69847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0" dirty="0" smtClean="0">
                <a:latin typeface="Comic Sans MS" pitchFamily="66" charset="0"/>
              </a:rPr>
              <a:t>The end</a:t>
            </a:r>
            <a:endParaRPr lang="pl-PL" sz="13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36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620688"/>
            <a:ext cx="35241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1600" dirty="0" smtClean="0">
              <a:latin typeface="Comic Sans MS" pitchFamily="66" charset="0"/>
            </a:endParaRPr>
          </a:p>
          <a:p>
            <a:pPr algn="ctr"/>
            <a:endParaRPr lang="pl-PL" sz="1600" dirty="0">
              <a:latin typeface="Comic Sans MS" pitchFamily="66" charset="0"/>
            </a:endParaRPr>
          </a:p>
          <a:p>
            <a:pPr algn="ctr"/>
            <a:r>
              <a:rPr lang="pl-PL" sz="1600" dirty="0" smtClean="0">
                <a:latin typeface="Comic Sans MS" pitchFamily="66" charset="0"/>
              </a:rPr>
              <a:t>Andrzej </a:t>
            </a:r>
            <a:r>
              <a:rPr lang="pl-PL" sz="1600" dirty="0">
                <a:latin typeface="Comic Sans MS" pitchFamily="66" charset="0"/>
              </a:rPr>
              <a:t>Witold Wajda was </a:t>
            </a:r>
            <a:r>
              <a:rPr lang="pl-PL" sz="1600" dirty="0" err="1">
                <a:latin typeface="Comic Sans MS" pitchFamily="66" charset="0"/>
              </a:rPr>
              <a:t>born</a:t>
            </a:r>
            <a:r>
              <a:rPr lang="pl-PL" sz="1600" dirty="0">
                <a:latin typeface="Comic Sans MS" pitchFamily="66" charset="0"/>
              </a:rPr>
              <a:t> in March 6, 1926 in Suwałki, he </a:t>
            </a:r>
            <a:r>
              <a:rPr lang="pl-PL" sz="1600" dirty="0" err="1">
                <a:latin typeface="Comic Sans MS" pitchFamily="66" charset="0"/>
              </a:rPr>
              <a:t>died</a:t>
            </a:r>
            <a:r>
              <a:rPr lang="pl-PL" sz="1600" dirty="0">
                <a:latin typeface="Comic Sans MS" pitchFamily="66" charset="0"/>
              </a:rPr>
              <a:t> in </a:t>
            </a:r>
            <a:r>
              <a:rPr lang="pl-PL" sz="1600" dirty="0" err="1">
                <a:latin typeface="Comic Sans MS" pitchFamily="66" charset="0"/>
              </a:rPr>
              <a:t>October</a:t>
            </a:r>
            <a:r>
              <a:rPr lang="pl-PL" sz="1600" dirty="0">
                <a:latin typeface="Comic Sans MS" pitchFamily="66" charset="0"/>
              </a:rPr>
              <a:t> 9, 2016 in </a:t>
            </a:r>
            <a:r>
              <a:rPr lang="pl-PL" sz="1600" dirty="0" err="1">
                <a:latin typeface="Comic Sans MS" pitchFamily="66" charset="0"/>
              </a:rPr>
              <a:t>Warsaw</a:t>
            </a:r>
            <a:r>
              <a:rPr lang="pl-PL" sz="1600" dirty="0">
                <a:latin typeface="Comic Sans MS" pitchFamily="66" charset="0"/>
              </a:rPr>
              <a:t>, </a:t>
            </a:r>
            <a:r>
              <a:rPr lang="pl-PL" sz="1600" dirty="0" err="1">
                <a:latin typeface="Comic Sans MS" pitchFamily="66" charset="0"/>
              </a:rPr>
              <a:t>at</a:t>
            </a:r>
            <a:r>
              <a:rPr lang="pl-PL" sz="1600" dirty="0">
                <a:latin typeface="Comic Sans MS" pitchFamily="66" charset="0"/>
              </a:rPr>
              <a:t> the </a:t>
            </a:r>
            <a:r>
              <a:rPr lang="pl-PL" sz="1600" dirty="0" err="1">
                <a:latin typeface="Comic Sans MS" pitchFamily="66" charset="0"/>
              </a:rPr>
              <a:t>age</a:t>
            </a:r>
            <a:r>
              <a:rPr lang="pl-PL" sz="1600" dirty="0">
                <a:latin typeface="Comic Sans MS" pitchFamily="66" charset="0"/>
              </a:rPr>
              <a:t> of 90. He was </a:t>
            </a:r>
            <a:r>
              <a:rPr lang="pl-PL" sz="1600" dirty="0" err="1">
                <a:latin typeface="Comic Sans MS" pitchFamily="66" charset="0"/>
              </a:rPr>
              <a:t>Polish</a:t>
            </a:r>
            <a:r>
              <a:rPr lang="pl-PL" sz="1600" dirty="0">
                <a:latin typeface="Comic Sans MS" pitchFamily="66" charset="0"/>
              </a:rPr>
              <a:t> film and </a:t>
            </a:r>
            <a:r>
              <a:rPr lang="pl-PL" sz="1600" dirty="0" err="1">
                <a:latin typeface="Comic Sans MS" pitchFamily="66" charset="0"/>
              </a:rPr>
              <a:t>theater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director</a:t>
            </a:r>
            <a:r>
              <a:rPr lang="pl-PL" sz="1600" dirty="0">
                <a:latin typeface="Comic Sans MS" pitchFamily="66" charset="0"/>
              </a:rPr>
              <a:t>.</a:t>
            </a:r>
          </a:p>
          <a:p>
            <a:pPr algn="ctr"/>
            <a:r>
              <a:rPr lang="pl-PL" sz="1600" dirty="0">
                <a:latin typeface="Comic Sans MS" pitchFamily="66" charset="0"/>
              </a:rPr>
              <a:t>He was </a:t>
            </a:r>
            <a:r>
              <a:rPr lang="pl-PL" sz="1600" dirty="0" err="1">
                <a:latin typeface="Comic Sans MS" pitchFamily="66" charset="0"/>
              </a:rPr>
              <a:t>nominated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four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times</a:t>
            </a:r>
            <a:r>
              <a:rPr lang="pl-PL" sz="1600" dirty="0">
                <a:latin typeface="Comic Sans MS" pitchFamily="66" charset="0"/>
              </a:rPr>
              <a:t> for the </a:t>
            </a:r>
            <a:r>
              <a:rPr lang="pl-PL" sz="1600" dirty="0" err="1">
                <a:latin typeface="Comic Sans MS" pitchFamily="66" charset="0"/>
              </a:rPr>
              <a:t>Academy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Award</a:t>
            </a:r>
            <a:r>
              <a:rPr lang="pl-PL" sz="1600" dirty="0">
                <a:latin typeface="Comic Sans MS" pitchFamily="66" charset="0"/>
              </a:rPr>
              <a:t> for Best </a:t>
            </a:r>
            <a:r>
              <a:rPr lang="pl-PL" sz="1600" dirty="0" err="1">
                <a:latin typeface="Comic Sans MS" pitchFamily="66" charset="0"/>
              </a:rPr>
              <a:t>Foreign</a:t>
            </a:r>
            <a:r>
              <a:rPr lang="pl-PL" sz="1600" dirty="0">
                <a:latin typeface="Comic Sans MS" pitchFamily="66" charset="0"/>
              </a:rPr>
              <a:t> Language Film. He was the Knight of the Order of the White </a:t>
            </a:r>
            <a:r>
              <a:rPr lang="pl-PL" sz="1600" dirty="0" err="1">
                <a:latin typeface="Comic Sans MS" pitchFamily="66" charset="0"/>
              </a:rPr>
              <a:t>Eagle</a:t>
            </a:r>
            <a:r>
              <a:rPr lang="pl-PL" sz="1600" dirty="0">
                <a:latin typeface="Comic Sans MS" pitchFamily="66" charset="0"/>
              </a:rPr>
              <a:t>.</a:t>
            </a:r>
          </a:p>
          <a:p>
            <a:pPr algn="ctr"/>
            <a:r>
              <a:rPr lang="pl-PL" sz="1600" dirty="0">
                <a:latin typeface="Comic Sans MS" pitchFamily="66" charset="0"/>
              </a:rPr>
              <a:t/>
            </a:r>
            <a:br>
              <a:rPr lang="pl-PL" sz="1600" dirty="0">
                <a:latin typeface="Comic Sans MS" pitchFamily="66" charset="0"/>
              </a:rPr>
            </a:br>
            <a:r>
              <a:rPr lang="pl-PL" sz="1600" dirty="0">
                <a:latin typeface="Comic Sans MS" pitchFamily="66" charset="0"/>
              </a:rPr>
              <a:t>His </a:t>
            </a:r>
            <a:r>
              <a:rPr lang="pl-PL" sz="1600" dirty="0" err="1">
                <a:latin typeface="Comic Sans MS" pitchFamily="66" charset="0"/>
              </a:rPr>
              <a:t>work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referred</a:t>
            </a:r>
            <a:r>
              <a:rPr lang="pl-PL" sz="1600" dirty="0">
                <a:latin typeface="Comic Sans MS" pitchFamily="66" charset="0"/>
              </a:rPr>
              <a:t> to </a:t>
            </a:r>
            <a:r>
              <a:rPr lang="pl-PL" sz="1600" dirty="0" err="1">
                <a:latin typeface="Comic Sans MS" pitchFamily="66" charset="0"/>
              </a:rPr>
              <a:t>Polish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symbolism</a:t>
            </a:r>
            <a:r>
              <a:rPr lang="pl-PL" sz="1600" dirty="0">
                <a:latin typeface="Comic Sans MS" pitchFamily="66" charset="0"/>
              </a:rPr>
              <a:t> and </a:t>
            </a:r>
            <a:r>
              <a:rPr lang="pl-PL" sz="1600" dirty="0" err="1">
                <a:latin typeface="Comic Sans MS" pitchFamily="66" charset="0"/>
              </a:rPr>
              <a:t>romanticism</a:t>
            </a:r>
            <a:r>
              <a:rPr lang="pl-PL" sz="1600" dirty="0">
                <a:latin typeface="Comic Sans MS" pitchFamily="66" charset="0"/>
              </a:rPr>
              <a:t>. He was </a:t>
            </a:r>
            <a:r>
              <a:rPr lang="pl-PL" sz="1600" dirty="0" err="1">
                <a:latin typeface="Comic Sans MS" pitchFamily="66" charset="0"/>
              </a:rPr>
              <a:t>awarded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many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times</a:t>
            </a:r>
            <a:r>
              <a:rPr lang="pl-PL" sz="1600" dirty="0">
                <a:latin typeface="Comic Sans MS" pitchFamily="66" charset="0"/>
              </a:rPr>
              <a:t> for </a:t>
            </a:r>
            <a:r>
              <a:rPr lang="pl-PL" sz="1600" dirty="0" err="1">
                <a:latin typeface="Comic Sans MS" pitchFamily="66" charset="0"/>
              </a:rPr>
              <a:t>his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contribution</a:t>
            </a:r>
            <a:r>
              <a:rPr lang="pl-PL" sz="1600" dirty="0">
                <a:latin typeface="Comic Sans MS" pitchFamily="66" charset="0"/>
              </a:rPr>
              <a:t> to the development of </a:t>
            </a:r>
            <a:r>
              <a:rPr lang="pl-PL" sz="1600" dirty="0" err="1">
                <a:latin typeface="Comic Sans MS" pitchFamily="66" charset="0"/>
              </a:rPr>
              <a:t>cinematography</a:t>
            </a:r>
            <a:r>
              <a:rPr lang="pl-PL" sz="1600" dirty="0">
                <a:latin typeface="Comic Sans MS" pitchFamily="66" charset="0"/>
              </a:rPr>
              <a:t>, </a:t>
            </a:r>
            <a:r>
              <a:rPr lang="pl-PL" sz="1600" dirty="0" err="1">
                <a:latin typeface="Comic Sans MS" pitchFamily="66" charset="0"/>
              </a:rPr>
              <a:t>including</a:t>
            </a:r>
            <a:r>
              <a:rPr lang="pl-PL" sz="1600" dirty="0">
                <a:latin typeface="Comic Sans MS" pitchFamily="66" charset="0"/>
              </a:rPr>
              <a:t> in 2000 </a:t>
            </a:r>
            <a:r>
              <a:rPr lang="pl-PL" sz="1600" dirty="0" err="1">
                <a:latin typeface="Comic Sans MS" pitchFamily="66" charset="0"/>
              </a:rPr>
              <a:t>when</a:t>
            </a:r>
            <a:r>
              <a:rPr lang="pl-PL" sz="1600" dirty="0">
                <a:latin typeface="Comic Sans MS" pitchFamily="66" charset="0"/>
              </a:rPr>
              <a:t> he </a:t>
            </a:r>
            <a:r>
              <a:rPr lang="pl-PL" sz="1600" dirty="0" err="1">
                <a:latin typeface="Comic Sans MS" pitchFamily="66" charset="0"/>
              </a:rPr>
              <a:t>received</a:t>
            </a:r>
            <a:r>
              <a:rPr lang="pl-PL" sz="1600" dirty="0">
                <a:latin typeface="Comic Sans MS" pitchFamily="66" charset="0"/>
              </a:rPr>
              <a:t> the </a:t>
            </a:r>
            <a:r>
              <a:rPr lang="pl-PL" sz="1600" dirty="0" err="1">
                <a:latin typeface="Comic Sans MS" pitchFamily="66" charset="0"/>
              </a:rPr>
              <a:t>lifetime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achievement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Academy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Award</a:t>
            </a:r>
            <a:r>
              <a:rPr lang="pl-PL" sz="1600" dirty="0">
                <a:latin typeface="Comic Sans MS" pitchFamily="66" charset="0"/>
              </a:rPr>
              <a:t>.</a:t>
            </a:r>
          </a:p>
          <a:p>
            <a:endParaRPr lang="pl-PL" sz="1600" dirty="0"/>
          </a:p>
        </p:txBody>
      </p:sp>
      <p:pic>
        <p:nvPicPr>
          <p:cNvPr id="9218" name="Picture 2" descr="Oscary 2017: nazwisko Andrzeja Wajdy wyczytane na gal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349343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4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0056" y="620688"/>
            <a:ext cx="4373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latin typeface="Comic Sans MS" pitchFamily="66" charset="0"/>
              </a:rPr>
              <a:t>His </a:t>
            </a:r>
            <a:r>
              <a:rPr lang="pl-PL" sz="1600" dirty="0">
                <a:latin typeface="Comic Sans MS" pitchFamily="66" charset="0"/>
              </a:rPr>
              <a:t>family </a:t>
            </a:r>
            <a:r>
              <a:rPr lang="pl-PL" sz="1600" dirty="0" err="1">
                <a:latin typeface="Comic Sans MS" pitchFamily="66" charset="0"/>
              </a:rPr>
              <a:t>came</a:t>
            </a:r>
            <a:r>
              <a:rPr lang="pl-PL" sz="1600" dirty="0">
                <a:latin typeface="Comic Sans MS" pitchFamily="66" charset="0"/>
              </a:rPr>
              <a:t> from the </a:t>
            </a:r>
            <a:r>
              <a:rPr lang="pl-PL" sz="1600" dirty="0" err="1">
                <a:latin typeface="Comic Sans MS" pitchFamily="66" charset="0"/>
              </a:rPr>
              <a:t>village</a:t>
            </a:r>
            <a:r>
              <a:rPr lang="pl-PL" sz="1600" dirty="0">
                <a:latin typeface="Comic Sans MS" pitchFamily="66" charset="0"/>
              </a:rPr>
              <a:t> of Szarów. </a:t>
            </a:r>
            <a:br>
              <a:rPr lang="pl-PL" sz="1600" dirty="0">
                <a:latin typeface="Comic Sans MS" pitchFamily="66" charset="0"/>
              </a:rPr>
            </a:br>
            <a:r>
              <a:rPr lang="pl-PL" sz="1600" dirty="0">
                <a:latin typeface="Comic Sans MS" pitchFamily="66" charset="0"/>
              </a:rPr>
              <a:t>His </a:t>
            </a:r>
            <a:r>
              <a:rPr lang="pl-PL" sz="1600" dirty="0" err="1">
                <a:latin typeface="Comic Sans MS" pitchFamily="66" charset="0"/>
              </a:rPr>
              <a:t>father</a:t>
            </a:r>
            <a:r>
              <a:rPr lang="pl-PL" sz="1600" dirty="0">
                <a:latin typeface="Comic Sans MS" pitchFamily="66" charset="0"/>
              </a:rPr>
              <a:t> was </a:t>
            </a:r>
            <a:r>
              <a:rPr lang="pl-PL" sz="1600" dirty="0" err="1">
                <a:latin typeface="Comic Sans MS" pitchFamily="66" charset="0"/>
              </a:rPr>
              <a:t>an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officer</a:t>
            </a:r>
            <a:r>
              <a:rPr lang="pl-PL" sz="1600" dirty="0">
                <a:latin typeface="Comic Sans MS" pitchFamily="66" charset="0"/>
              </a:rPr>
              <a:t> in the </a:t>
            </a:r>
            <a:r>
              <a:rPr lang="pl-PL" sz="1600" dirty="0" err="1">
                <a:latin typeface="Comic Sans MS" pitchFamily="66" charset="0"/>
              </a:rPr>
              <a:t>Polish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Army</a:t>
            </a:r>
            <a:r>
              <a:rPr lang="pl-PL" sz="1600" dirty="0">
                <a:latin typeface="Comic Sans MS" pitchFamily="66" charset="0"/>
              </a:rPr>
              <a:t>. His </a:t>
            </a:r>
            <a:r>
              <a:rPr lang="pl-PL" sz="1600" dirty="0" err="1">
                <a:latin typeface="Comic Sans MS" pitchFamily="66" charset="0"/>
              </a:rPr>
              <a:t>mother</a:t>
            </a:r>
            <a:r>
              <a:rPr lang="pl-PL" sz="1600" dirty="0">
                <a:latin typeface="Comic Sans MS" pitchFamily="66" charset="0"/>
              </a:rPr>
              <a:t> was a </a:t>
            </a:r>
            <a:r>
              <a:rPr lang="pl-PL" sz="1600" dirty="0" err="1">
                <a:latin typeface="Comic Sans MS" pitchFamily="66" charset="0"/>
              </a:rPr>
              <a:t>teacher</a:t>
            </a:r>
            <a:r>
              <a:rPr lang="pl-PL" sz="1600" dirty="0">
                <a:latin typeface="Comic Sans MS" pitchFamily="66" charset="0"/>
              </a:rPr>
              <a:t>, </a:t>
            </a:r>
            <a:r>
              <a:rPr lang="pl-PL" sz="1600" dirty="0" err="1">
                <a:latin typeface="Comic Sans MS" pitchFamily="66" charset="0"/>
              </a:rPr>
              <a:t>she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graduated</a:t>
            </a:r>
            <a:r>
              <a:rPr lang="pl-PL" sz="1600" dirty="0">
                <a:latin typeface="Comic Sans MS" pitchFamily="66" charset="0"/>
              </a:rPr>
              <a:t> from </a:t>
            </a:r>
            <a:r>
              <a:rPr lang="pl-PL" sz="1600" dirty="0" err="1">
                <a:latin typeface="Comic Sans MS" pitchFamily="66" charset="0"/>
              </a:rPr>
              <a:t>teachers</a:t>
            </a:r>
            <a:r>
              <a:rPr lang="pl-PL" sz="1600" dirty="0">
                <a:latin typeface="Comic Sans MS" pitchFamily="66" charset="0"/>
              </a:rPr>
              <a:t>' college. </a:t>
            </a:r>
            <a:r>
              <a:rPr lang="pl-PL" sz="1600" dirty="0" err="1">
                <a:latin typeface="Comic Sans MS" pitchFamily="66" charset="0"/>
              </a:rPr>
              <a:t>She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taught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 smtClean="0">
                <a:latin typeface="Comic Sans MS" pitchFamily="66" charset="0"/>
              </a:rPr>
              <a:t>at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smtClean="0">
                <a:latin typeface="Comic Sans MS" pitchFamily="66" charset="0"/>
              </a:rPr>
              <a:t>a </a:t>
            </a:r>
            <a:r>
              <a:rPr lang="pl-PL" sz="1600" dirty="0" err="1">
                <a:latin typeface="Comic Sans MS" pitchFamily="66" charset="0"/>
              </a:rPr>
              <a:t>Ukrainian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school</a:t>
            </a:r>
            <a:r>
              <a:rPr lang="pl-PL" sz="1600" dirty="0">
                <a:latin typeface="Comic Sans MS" pitchFamily="66" charset="0"/>
              </a:rPr>
              <a:t>. </a:t>
            </a:r>
          </a:p>
          <a:p>
            <a:pPr algn="ctr"/>
            <a:r>
              <a:rPr lang="pl-PL" sz="1600" dirty="0">
                <a:latin typeface="Comic Sans MS" pitchFamily="66" charset="0"/>
              </a:rPr>
              <a:t>It was a </a:t>
            </a:r>
            <a:r>
              <a:rPr lang="pl-PL" sz="1600" dirty="0" err="1">
                <a:latin typeface="Comic Sans MS" pitchFamily="66" charset="0"/>
              </a:rPr>
              <a:t>typical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intellectual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marriage</a:t>
            </a:r>
            <a:r>
              <a:rPr lang="pl-PL" sz="1600" dirty="0">
                <a:latin typeface="Comic Sans MS" pitchFamily="66" charset="0"/>
              </a:rPr>
              <a:t>. His </a:t>
            </a:r>
            <a:r>
              <a:rPr lang="pl-PL" sz="1600" dirty="0" err="1">
                <a:latin typeface="Comic Sans MS" pitchFamily="66" charset="0"/>
              </a:rPr>
              <a:t>father</a:t>
            </a:r>
            <a:r>
              <a:rPr lang="pl-PL" sz="1600" dirty="0">
                <a:latin typeface="Comic Sans MS" pitchFamily="66" charset="0"/>
              </a:rPr>
              <a:t> was </a:t>
            </a:r>
            <a:r>
              <a:rPr lang="pl-PL" sz="1600" dirty="0" err="1">
                <a:latin typeface="Comic Sans MS" pitchFamily="66" charset="0"/>
              </a:rPr>
              <a:t>promoted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quite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quickly</a:t>
            </a:r>
            <a:r>
              <a:rPr lang="pl-PL" sz="1600" dirty="0">
                <a:latin typeface="Comic Sans MS" pitchFamily="66" charset="0"/>
              </a:rPr>
              <a:t> and was </a:t>
            </a:r>
            <a:r>
              <a:rPr lang="pl-PL" sz="1600" dirty="0" err="1">
                <a:latin typeface="Comic Sans MS" pitchFamily="66" charset="0"/>
              </a:rPr>
              <a:t>transferred</a:t>
            </a:r>
            <a:r>
              <a:rPr lang="pl-PL" sz="1600" dirty="0">
                <a:latin typeface="Comic Sans MS" pitchFamily="66" charset="0"/>
              </a:rPr>
              <a:t> to Suwałki, to the Garrison of the 41st </a:t>
            </a:r>
            <a:r>
              <a:rPr lang="pl-PL" sz="1600" dirty="0" err="1">
                <a:latin typeface="Comic Sans MS" pitchFamily="66" charset="0"/>
              </a:rPr>
              <a:t>Infantry</a:t>
            </a:r>
            <a:r>
              <a:rPr lang="pl-PL" sz="1600" dirty="0">
                <a:latin typeface="Comic Sans MS" pitchFamily="66" charset="0"/>
              </a:rPr>
              <a:t> Regiment. And </a:t>
            </a:r>
            <a:r>
              <a:rPr lang="pl-PL" sz="1600" dirty="0" err="1">
                <a:latin typeface="Comic Sans MS" pitchFamily="66" charset="0"/>
              </a:rPr>
              <a:t>that's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where</a:t>
            </a:r>
            <a:r>
              <a:rPr lang="pl-PL" sz="1600" dirty="0">
                <a:latin typeface="Comic Sans MS" pitchFamily="66" charset="0"/>
              </a:rPr>
              <a:t> Andrzej Wajda was </a:t>
            </a:r>
            <a:r>
              <a:rPr lang="pl-PL" sz="1600" dirty="0" err="1">
                <a:latin typeface="Comic Sans MS" pitchFamily="66" charset="0"/>
              </a:rPr>
              <a:t>born</a:t>
            </a:r>
            <a:r>
              <a:rPr lang="pl-PL" sz="1600" dirty="0">
                <a:latin typeface="Comic Sans MS" pitchFamily="66" charset="0"/>
              </a:rPr>
              <a:t>. </a:t>
            </a:r>
            <a:endParaRPr lang="pl-PL" dirty="0"/>
          </a:p>
        </p:txBody>
      </p:sp>
      <p:pic>
        <p:nvPicPr>
          <p:cNvPr id="10242" name="Picture 2" descr="Andrzej Wajda zaciągnął nas pod swoje dowództwo. Wygraliśmy z nim wiele  bitew [SOBOLEWSKI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" y="3717032"/>
            <a:ext cx="4373999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Wajda mówił: Dobrze by było zakończyć we Wrocławi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92696"/>
            <a:ext cx="3273368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364088" y="4509120"/>
            <a:ext cx="327336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1600" dirty="0" smtClean="0">
              <a:latin typeface="Comic Sans MS" pitchFamily="66" charset="0"/>
            </a:endParaRPr>
          </a:p>
          <a:p>
            <a:pPr algn="ctr"/>
            <a:r>
              <a:rPr lang="pl-PL" sz="1600" dirty="0" smtClean="0">
                <a:latin typeface="Comic Sans MS" pitchFamily="66" charset="0"/>
              </a:rPr>
              <a:t>Then </a:t>
            </a:r>
            <a:r>
              <a:rPr lang="pl-PL" sz="1600" dirty="0" err="1">
                <a:latin typeface="Comic Sans MS" pitchFamily="66" charset="0"/>
              </a:rPr>
              <a:t>Wajda’s</a:t>
            </a:r>
            <a:r>
              <a:rPr lang="pl-PL" sz="1600" dirty="0">
                <a:latin typeface="Comic Sans MS" pitchFamily="66" charset="0"/>
              </a:rPr>
              <a:t> family </a:t>
            </a:r>
            <a:r>
              <a:rPr lang="pl-PL" sz="1600" dirty="0" err="1">
                <a:latin typeface="Comic Sans MS" pitchFamily="66" charset="0"/>
              </a:rPr>
              <a:t>moved</a:t>
            </a:r>
            <a:r>
              <a:rPr lang="pl-PL" sz="1600" dirty="0">
                <a:latin typeface="Comic Sans MS" pitchFamily="66" charset="0"/>
              </a:rPr>
              <a:t> to Radom. </a:t>
            </a:r>
            <a:r>
              <a:rPr lang="pl-PL" sz="1600" dirty="0" err="1">
                <a:latin typeface="Comic Sans MS" pitchFamily="66" charset="0"/>
              </a:rPr>
              <a:t>Wajda’s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father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died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at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age</a:t>
            </a:r>
            <a:r>
              <a:rPr lang="pl-PL" sz="1600" dirty="0">
                <a:latin typeface="Comic Sans MS" pitchFamily="66" charset="0"/>
              </a:rPr>
              <a:t> of 40. He was the </a:t>
            </a:r>
            <a:r>
              <a:rPr lang="pl-PL" sz="1600" dirty="0" err="1">
                <a:latin typeface="Comic Sans MS" pitchFamily="66" charset="0"/>
              </a:rPr>
              <a:t>captain</a:t>
            </a:r>
            <a:r>
              <a:rPr lang="pl-PL" sz="1600" dirty="0">
                <a:latin typeface="Comic Sans MS" pitchFamily="66" charset="0"/>
              </a:rPr>
              <a:t> of the 72nd </a:t>
            </a:r>
            <a:r>
              <a:rPr lang="pl-PL" sz="1600" dirty="0" err="1">
                <a:latin typeface="Comic Sans MS" pitchFamily="66" charset="0"/>
              </a:rPr>
              <a:t>Infantry</a:t>
            </a:r>
            <a:r>
              <a:rPr lang="pl-PL" sz="1600" dirty="0">
                <a:latin typeface="Comic Sans MS" pitchFamily="66" charset="0"/>
              </a:rPr>
              <a:t> Regiment and </a:t>
            </a:r>
            <a:r>
              <a:rPr lang="pl-PL" sz="1600" dirty="0" err="1">
                <a:latin typeface="Comic Sans MS" pitchFamily="66" charset="0"/>
              </a:rPr>
              <a:t>died</a:t>
            </a:r>
            <a:r>
              <a:rPr lang="pl-PL" sz="1600" dirty="0">
                <a:latin typeface="Comic Sans MS" pitchFamily="66" charset="0"/>
              </a:rPr>
              <a:t> in Katyń. He </a:t>
            </a:r>
            <a:r>
              <a:rPr lang="pl-PL" sz="1600" dirty="0" err="1">
                <a:latin typeface="Comic Sans MS" pitchFamily="66" charset="0"/>
              </a:rPr>
              <a:t>wanted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his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son</a:t>
            </a:r>
            <a:r>
              <a:rPr lang="pl-PL" sz="1600" dirty="0">
                <a:latin typeface="Comic Sans MS" pitchFamily="66" charset="0"/>
              </a:rPr>
              <a:t> to </a:t>
            </a:r>
            <a:r>
              <a:rPr lang="pl-PL" sz="1600" dirty="0" err="1">
                <a:latin typeface="Comic Sans MS" pitchFamily="66" charset="0"/>
              </a:rPr>
              <a:t>serve</a:t>
            </a:r>
            <a:r>
              <a:rPr lang="pl-PL" sz="1600" dirty="0">
                <a:latin typeface="Comic Sans MS" pitchFamily="66" charset="0"/>
              </a:rPr>
              <a:t> in the </a:t>
            </a:r>
            <a:r>
              <a:rPr lang="pl-PL" sz="1600" dirty="0" err="1">
                <a:latin typeface="Comic Sans MS" pitchFamily="66" charset="0"/>
              </a:rPr>
              <a:t>army</a:t>
            </a:r>
            <a:r>
              <a:rPr lang="pl-PL" sz="1600" dirty="0">
                <a:latin typeface="Comic Sans MS" pitchFamily="66" charset="0"/>
              </a:rPr>
              <a:t>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938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35624" y="261316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dirty="0" smtClean="0">
              <a:latin typeface="Comic Sans MS" pitchFamily="66" charset="0"/>
            </a:endParaRPr>
          </a:p>
          <a:p>
            <a:pPr algn="ctr"/>
            <a:endParaRPr lang="pl-PL" sz="1600" dirty="0" smtClean="0">
              <a:latin typeface="Comic Sans MS" pitchFamily="66" charset="0"/>
            </a:endParaRPr>
          </a:p>
          <a:p>
            <a:pPr algn="ctr"/>
            <a:r>
              <a:rPr lang="pl-PL" sz="1600" dirty="0" smtClean="0">
                <a:latin typeface="Comic Sans MS" pitchFamily="66" charset="0"/>
              </a:rPr>
              <a:t>In </a:t>
            </a:r>
            <a:r>
              <a:rPr lang="pl-PL" sz="1600" dirty="0">
                <a:latin typeface="Comic Sans MS" pitchFamily="66" charset="0"/>
              </a:rPr>
              <a:t>1939, Wajda went to Lwów to </a:t>
            </a:r>
            <a:r>
              <a:rPr lang="pl-PL" sz="1600" dirty="0" err="1">
                <a:latin typeface="Comic Sans MS" pitchFamily="66" charset="0"/>
              </a:rPr>
              <a:t>join</a:t>
            </a:r>
            <a:r>
              <a:rPr lang="pl-PL" sz="1600" dirty="0">
                <a:latin typeface="Comic Sans MS" pitchFamily="66" charset="0"/>
              </a:rPr>
              <a:t> the Cadet </a:t>
            </a:r>
            <a:r>
              <a:rPr lang="pl-PL" sz="1600" dirty="0" err="1">
                <a:latin typeface="Comic Sans MS" pitchFamily="66" charset="0"/>
              </a:rPr>
              <a:t>Corps</a:t>
            </a:r>
            <a:r>
              <a:rPr lang="pl-PL" sz="1600" dirty="0">
                <a:latin typeface="Comic Sans MS" pitchFamily="66" charset="0"/>
              </a:rPr>
              <a:t>. </a:t>
            </a:r>
            <a:r>
              <a:rPr lang="pl-PL" sz="1600" dirty="0" err="1">
                <a:latin typeface="Comic Sans MS" pitchFamily="66" charset="0"/>
              </a:rPr>
              <a:t>However</a:t>
            </a:r>
            <a:r>
              <a:rPr lang="pl-PL" sz="1600" dirty="0">
                <a:latin typeface="Comic Sans MS" pitchFamily="66" charset="0"/>
              </a:rPr>
              <a:t>, he </a:t>
            </a:r>
            <a:r>
              <a:rPr lang="pl-PL" sz="1600" dirty="0" err="1">
                <a:latin typeface="Comic Sans MS" pitchFamily="66" charset="0"/>
              </a:rPr>
              <a:t>did</a:t>
            </a:r>
            <a:r>
              <a:rPr lang="pl-PL" sz="1600" dirty="0">
                <a:latin typeface="Comic Sans MS" pitchFamily="66" charset="0"/>
              </a:rPr>
              <a:t> not </a:t>
            </a:r>
            <a:r>
              <a:rPr lang="pl-PL" sz="1600" dirty="0" err="1">
                <a:latin typeface="Comic Sans MS" pitchFamily="66" charset="0"/>
              </a:rPr>
              <a:t>get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there</a:t>
            </a:r>
            <a:r>
              <a:rPr lang="pl-PL" sz="1600" dirty="0">
                <a:latin typeface="Comic Sans MS" pitchFamily="66" charset="0"/>
              </a:rPr>
              <a:t> and </a:t>
            </a:r>
            <a:r>
              <a:rPr lang="pl-PL" sz="1600" dirty="0" err="1">
                <a:latin typeface="Comic Sans MS" pitchFamily="66" charset="0"/>
              </a:rPr>
              <a:t>spent</a:t>
            </a:r>
            <a:r>
              <a:rPr lang="pl-PL" sz="1600" dirty="0">
                <a:latin typeface="Comic Sans MS" pitchFamily="66" charset="0"/>
              </a:rPr>
              <a:t> most of the war in Radom.</a:t>
            </a:r>
            <a:br>
              <a:rPr lang="pl-PL" sz="1600" dirty="0">
                <a:latin typeface="Comic Sans MS" pitchFamily="66" charset="0"/>
              </a:rPr>
            </a:br>
            <a:r>
              <a:rPr lang="pl-PL" sz="1600" dirty="0">
                <a:latin typeface="Comic Sans MS" pitchFamily="66" charset="0"/>
              </a:rPr>
              <a:t>First, </a:t>
            </a:r>
            <a:r>
              <a:rPr lang="pl-PL" sz="1600" dirty="0" err="1">
                <a:latin typeface="Comic Sans MS" pitchFamily="66" charset="0"/>
              </a:rPr>
              <a:t>after</a:t>
            </a:r>
            <a:r>
              <a:rPr lang="pl-PL" sz="1600" dirty="0">
                <a:latin typeface="Comic Sans MS" pitchFamily="66" charset="0"/>
              </a:rPr>
              <a:t> the war, he went to Kraków, </a:t>
            </a:r>
            <a:r>
              <a:rPr lang="pl-PL" sz="1600" dirty="0" err="1">
                <a:latin typeface="Comic Sans MS" pitchFamily="66" charset="0"/>
              </a:rPr>
              <a:t>because</a:t>
            </a:r>
            <a:r>
              <a:rPr lang="pl-PL" sz="1600" dirty="0">
                <a:latin typeface="Comic Sans MS" pitchFamily="66" charset="0"/>
              </a:rPr>
              <a:t> he </a:t>
            </a:r>
            <a:r>
              <a:rPr lang="pl-PL" sz="1600" dirty="0" err="1">
                <a:latin typeface="Comic Sans MS" pitchFamily="66" charset="0"/>
              </a:rPr>
              <a:t>thought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that</a:t>
            </a:r>
            <a:r>
              <a:rPr lang="pl-PL" sz="1600" dirty="0">
                <a:latin typeface="Comic Sans MS" pitchFamily="66" charset="0"/>
              </a:rPr>
              <a:t> the </a:t>
            </a:r>
            <a:r>
              <a:rPr lang="pl-PL" sz="1600" dirty="0" err="1">
                <a:latin typeface="Comic Sans MS" pitchFamily="66" charset="0"/>
              </a:rPr>
              <a:t>Academy</a:t>
            </a:r>
            <a:r>
              <a:rPr lang="pl-PL" sz="1600" dirty="0">
                <a:latin typeface="Comic Sans MS" pitchFamily="66" charset="0"/>
              </a:rPr>
              <a:t> of Fine </a:t>
            </a:r>
            <a:r>
              <a:rPr lang="pl-PL" sz="1600" dirty="0" err="1">
                <a:latin typeface="Comic Sans MS" pitchFamily="66" charset="0"/>
              </a:rPr>
              <a:t>Arts</a:t>
            </a:r>
            <a:r>
              <a:rPr lang="pl-PL" sz="1600" dirty="0">
                <a:latin typeface="Comic Sans MS" pitchFamily="66" charset="0"/>
              </a:rPr>
              <a:t> in Kraków was </a:t>
            </a:r>
            <a:r>
              <a:rPr lang="pl-PL" sz="1600" dirty="0" err="1">
                <a:latin typeface="Comic Sans MS" pitchFamily="66" charset="0"/>
              </a:rPr>
              <a:t>his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destiny</a:t>
            </a:r>
            <a:r>
              <a:rPr lang="pl-PL" sz="1600" dirty="0">
                <a:latin typeface="Comic Sans MS" pitchFamily="66" charset="0"/>
              </a:rPr>
              <a:t>. In 1946, Andrzej Wajda </a:t>
            </a:r>
            <a:r>
              <a:rPr lang="pl-PL" sz="1600" dirty="0" err="1">
                <a:latin typeface="Comic Sans MS" pitchFamily="66" charset="0"/>
              </a:rPr>
              <a:t>began</a:t>
            </a:r>
            <a:r>
              <a:rPr lang="pl-PL" sz="1600" dirty="0">
                <a:latin typeface="Comic Sans MS" pitchFamily="66" charset="0"/>
              </a:rPr>
              <a:t> painting </a:t>
            </a:r>
            <a:r>
              <a:rPr lang="pl-PL" sz="1600" dirty="0" err="1">
                <a:latin typeface="Comic Sans MS" pitchFamily="66" charset="0"/>
              </a:rPr>
              <a:t>studies</a:t>
            </a:r>
            <a:r>
              <a:rPr lang="pl-PL" sz="1600" dirty="0">
                <a:latin typeface="Comic Sans MS" pitchFamily="66" charset="0"/>
              </a:rPr>
              <a:t>. </a:t>
            </a:r>
            <a:r>
              <a:rPr lang="pl-PL" sz="1600" dirty="0" err="1">
                <a:latin typeface="Comic Sans MS" pitchFamily="66" charset="0"/>
              </a:rPr>
              <a:t>After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three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years</a:t>
            </a:r>
            <a:r>
              <a:rPr lang="pl-PL" sz="1600" dirty="0">
                <a:latin typeface="Comic Sans MS" pitchFamily="66" charset="0"/>
              </a:rPr>
              <a:t>, </a:t>
            </a:r>
            <a:r>
              <a:rPr lang="pl-PL" sz="1600" dirty="0" err="1">
                <a:latin typeface="Comic Sans MS" pitchFamily="66" charset="0"/>
              </a:rPr>
              <a:t>however</a:t>
            </a:r>
            <a:r>
              <a:rPr lang="pl-PL" sz="1600" dirty="0">
                <a:latin typeface="Comic Sans MS" pitchFamily="66" charset="0"/>
              </a:rPr>
              <a:t>, he </a:t>
            </a:r>
            <a:r>
              <a:rPr lang="pl-PL" sz="1600" dirty="0" err="1">
                <a:latin typeface="Comic Sans MS" pitchFamily="66" charset="0"/>
              </a:rPr>
              <a:t>gave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up</a:t>
            </a:r>
            <a:r>
              <a:rPr lang="pl-PL" sz="1600" dirty="0">
                <a:latin typeface="Comic Sans MS" pitchFamily="66" charset="0"/>
              </a:rPr>
              <a:t> painting and </a:t>
            </a:r>
            <a:r>
              <a:rPr lang="pl-PL" sz="1600" dirty="0" err="1">
                <a:latin typeface="Comic Sans MS" pitchFamily="66" charset="0"/>
              </a:rPr>
              <a:t>chose</a:t>
            </a:r>
            <a:r>
              <a:rPr lang="pl-PL" sz="1600" dirty="0">
                <a:latin typeface="Comic Sans MS" pitchFamily="66" charset="0"/>
              </a:rPr>
              <a:t> film - in 1949 </a:t>
            </a:r>
            <a:r>
              <a:rPr lang="pl-PL" sz="1600" dirty="0" err="1">
                <a:latin typeface="Comic Sans MS" pitchFamily="66" charset="0"/>
              </a:rPr>
              <a:t>because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there</a:t>
            </a:r>
            <a:r>
              <a:rPr lang="pl-PL" sz="1600" dirty="0">
                <a:latin typeface="Comic Sans MS" pitchFamily="66" charset="0"/>
              </a:rPr>
              <a:t> was a Film School in Łódź - the </a:t>
            </a:r>
            <a:r>
              <a:rPr lang="pl-PL" sz="1600" dirty="0" err="1">
                <a:latin typeface="Comic Sans MS" pitchFamily="66" charset="0"/>
              </a:rPr>
              <a:t>only</a:t>
            </a:r>
            <a:r>
              <a:rPr lang="pl-PL" sz="1600" dirty="0">
                <a:latin typeface="Comic Sans MS" pitchFamily="66" charset="0"/>
              </a:rPr>
              <a:t> one </a:t>
            </a:r>
            <a:r>
              <a:rPr lang="pl-PL" sz="1600" dirty="0" err="1">
                <a:latin typeface="Comic Sans MS" pitchFamily="66" charset="0"/>
              </a:rPr>
              <a:t>that</a:t>
            </a:r>
            <a:r>
              <a:rPr lang="pl-PL" sz="1600" dirty="0">
                <a:latin typeface="Comic Sans MS" pitchFamily="66" charset="0"/>
              </a:rPr>
              <a:t> was </a:t>
            </a:r>
            <a:r>
              <a:rPr lang="pl-PL" sz="1600" dirty="0" err="1">
                <a:latin typeface="Comic Sans MS" pitchFamily="66" charset="0"/>
              </a:rPr>
              <a:t>established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then</a:t>
            </a:r>
            <a:r>
              <a:rPr lang="pl-PL" sz="1600" dirty="0">
                <a:latin typeface="Comic Sans MS" pitchFamily="66" charset="0"/>
              </a:rPr>
              <a:t>, and </a:t>
            </a:r>
            <a:r>
              <a:rPr lang="pl-PL" sz="1600" dirty="0" err="1">
                <a:latin typeface="Comic Sans MS" pitchFamily="66" charset="0"/>
              </a:rPr>
              <a:t>it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seemed</a:t>
            </a:r>
            <a:r>
              <a:rPr lang="pl-PL" sz="1600" dirty="0">
                <a:latin typeface="Comic Sans MS" pitchFamily="66" charset="0"/>
              </a:rPr>
              <a:t> to </a:t>
            </a:r>
            <a:r>
              <a:rPr lang="pl-PL" sz="1600" dirty="0" err="1">
                <a:latin typeface="Comic Sans MS" pitchFamily="66" charset="0"/>
              </a:rPr>
              <a:t>him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that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this</a:t>
            </a:r>
            <a:r>
              <a:rPr lang="pl-PL" sz="1600" dirty="0">
                <a:latin typeface="Comic Sans MS" pitchFamily="66" charset="0"/>
              </a:rPr>
              <a:t> was </a:t>
            </a:r>
            <a:r>
              <a:rPr lang="pl-PL" sz="1600" dirty="0" err="1">
                <a:latin typeface="Comic Sans MS" pitchFamily="66" charset="0"/>
              </a:rPr>
              <a:t>his</a:t>
            </a:r>
            <a:r>
              <a:rPr lang="pl-PL" sz="1600" dirty="0">
                <a:latin typeface="Comic Sans MS" pitchFamily="66" charset="0"/>
              </a:rPr>
              <a:t> place.  He </a:t>
            </a:r>
            <a:r>
              <a:rPr lang="pl-PL" sz="1600" dirty="0" err="1">
                <a:latin typeface="Comic Sans MS" pitchFamily="66" charset="0"/>
              </a:rPr>
              <a:t>made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his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debut</a:t>
            </a:r>
            <a:r>
              <a:rPr lang="pl-PL" sz="1600" dirty="0">
                <a:latin typeface="Comic Sans MS" pitchFamily="66" charset="0"/>
              </a:rPr>
              <a:t> as a </a:t>
            </a:r>
            <a:r>
              <a:rPr lang="pl-PL" sz="1600" dirty="0" err="1">
                <a:latin typeface="Comic Sans MS" pitchFamily="66" charset="0"/>
              </a:rPr>
              <a:t>director</a:t>
            </a:r>
            <a:r>
              <a:rPr lang="pl-PL" sz="1600" dirty="0">
                <a:latin typeface="Comic Sans MS" pitchFamily="66" charset="0"/>
              </a:rPr>
              <a:t> in 1955 with "Pokolenie". </a:t>
            </a:r>
            <a:r>
              <a:rPr lang="pl-PL" sz="1600" dirty="0" err="1">
                <a:latin typeface="Comic Sans MS" pitchFamily="66" charset="0"/>
              </a:rPr>
              <a:t>Wajda's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second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self-made</a:t>
            </a:r>
            <a:r>
              <a:rPr lang="pl-PL" sz="1600" dirty="0">
                <a:latin typeface="Comic Sans MS" pitchFamily="66" charset="0"/>
              </a:rPr>
              <a:t> film, “Kanał” in 1956, a story </a:t>
            </a:r>
            <a:r>
              <a:rPr lang="pl-PL" sz="1600" dirty="0" err="1">
                <a:latin typeface="Comic Sans MS" pitchFamily="66" charset="0"/>
              </a:rPr>
              <a:t>about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Warsaw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insurgents</a:t>
            </a:r>
            <a:r>
              <a:rPr lang="pl-PL" sz="1600" dirty="0">
                <a:latin typeface="Comic Sans MS" pitchFamily="66" charset="0"/>
              </a:rPr>
              <a:t>, </a:t>
            </a:r>
            <a:r>
              <a:rPr lang="pl-PL" sz="1600" dirty="0" err="1">
                <a:latin typeface="Comic Sans MS" pitchFamily="66" charset="0"/>
              </a:rPr>
              <a:t>brought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international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success</a:t>
            </a:r>
            <a:r>
              <a:rPr lang="pl-PL" sz="1600" dirty="0">
                <a:latin typeface="Comic Sans MS" pitchFamily="66" charset="0"/>
              </a:rPr>
              <a:t>. </a:t>
            </a:r>
          </a:p>
        </p:txBody>
      </p:sp>
      <p:pic>
        <p:nvPicPr>
          <p:cNvPr id="8194" name="Picture 2" descr="Pokolenie (1954) - Film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84736"/>
            <a:ext cx="4023529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anał (1956) - Film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02736"/>
            <a:ext cx="4280492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4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728792" y="332656"/>
            <a:ext cx="2942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err="1">
                <a:latin typeface="Comic Sans MS" pitchFamily="66" charset="0"/>
              </a:rPr>
              <a:t>Another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success</a:t>
            </a:r>
            <a:r>
              <a:rPr lang="pl-PL" sz="1600" dirty="0">
                <a:latin typeface="Comic Sans MS" pitchFamily="66" charset="0"/>
              </a:rPr>
              <a:t> was "Popiół </a:t>
            </a:r>
            <a:r>
              <a:rPr lang="pl-PL" sz="1600" dirty="0" smtClean="0">
                <a:latin typeface="Comic Sans MS" pitchFamily="66" charset="0"/>
              </a:rPr>
              <a:t>              i </a:t>
            </a:r>
            <a:r>
              <a:rPr lang="pl-PL" sz="1600" dirty="0">
                <a:latin typeface="Comic Sans MS" pitchFamily="66" charset="0"/>
              </a:rPr>
              <a:t>Diament" in 1958, with the </a:t>
            </a:r>
            <a:r>
              <a:rPr lang="pl-PL" sz="1600" dirty="0" err="1">
                <a:latin typeface="Comic Sans MS" pitchFamily="66" charset="0"/>
              </a:rPr>
              <a:t>unforgettable</a:t>
            </a:r>
            <a:r>
              <a:rPr lang="pl-PL" sz="1600" dirty="0">
                <a:latin typeface="Comic Sans MS" pitchFamily="66" charset="0"/>
              </a:rPr>
              <a:t> performance of Zbigniew Cybulski, </a:t>
            </a:r>
            <a:r>
              <a:rPr lang="pl-PL" sz="1600" dirty="0" err="1">
                <a:latin typeface="Comic Sans MS" pitchFamily="66" charset="0"/>
              </a:rPr>
              <a:t>awarded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at</a:t>
            </a:r>
            <a:r>
              <a:rPr lang="pl-PL" sz="1600" dirty="0">
                <a:latin typeface="Comic Sans MS" pitchFamily="66" charset="0"/>
              </a:rPr>
              <a:t> the International Film </a:t>
            </a:r>
            <a:r>
              <a:rPr lang="pl-PL" sz="1600" dirty="0" err="1">
                <a:latin typeface="Comic Sans MS" pitchFamily="66" charset="0"/>
              </a:rPr>
              <a:t>Festival</a:t>
            </a:r>
            <a:r>
              <a:rPr lang="pl-PL" sz="1600" dirty="0">
                <a:latin typeface="Comic Sans MS" pitchFamily="66" charset="0"/>
              </a:rPr>
              <a:t> in </a:t>
            </a:r>
            <a:r>
              <a:rPr lang="pl-PL" sz="1600" dirty="0" err="1">
                <a:latin typeface="Comic Sans MS" pitchFamily="66" charset="0"/>
              </a:rPr>
              <a:t>Venice</a:t>
            </a:r>
            <a:r>
              <a:rPr lang="pl-PL" sz="1600" dirty="0">
                <a:latin typeface="Comic Sans MS" pitchFamily="66" charset="0"/>
              </a:rPr>
              <a:t>. The </a:t>
            </a:r>
            <a:r>
              <a:rPr lang="pl-PL" sz="1600" dirty="0" err="1">
                <a:latin typeface="Comic Sans MS" pitchFamily="66" charset="0"/>
              </a:rPr>
              <a:t>films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accounted</a:t>
            </a:r>
            <a:r>
              <a:rPr lang="pl-PL" sz="1600" dirty="0">
                <a:latin typeface="Comic Sans MS" pitchFamily="66" charset="0"/>
              </a:rPr>
              <a:t> for the </a:t>
            </a:r>
            <a:r>
              <a:rPr lang="pl-PL" sz="1600" dirty="0" err="1">
                <a:latin typeface="Comic Sans MS" pitchFamily="66" charset="0"/>
              </a:rPr>
              <a:t>times</a:t>
            </a:r>
            <a:r>
              <a:rPr lang="pl-PL" sz="1600" dirty="0">
                <a:latin typeface="Comic Sans MS" pitchFamily="66" charset="0"/>
              </a:rPr>
              <a:t> of World War II.</a:t>
            </a:r>
          </a:p>
          <a:p>
            <a:endParaRPr lang="pl-PL" dirty="0"/>
          </a:p>
        </p:txBody>
      </p:sp>
      <p:pic>
        <p:nvPicPr>
          <p:cNvPr id="7170" name="Picture 2" descr="Popiół i diament plakat - Pełna Sa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4920"/>
            <a:ext cx="4436184" cy="62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lakat filmu Popiół i diament (1958) [PL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472" y="2708920"/>
            <a:ext cx="2942999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19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476672"/>
            <a:ext cx="4104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1600" dirty="0" smtClean="0">
              <a:latin typeface="Comic Sans MS" pitchFamily="66" charset="0"/>
            </a:endParaRPr>
          </a:p>
          <a:p>
            <a:pPr algn="ctr"/>
            <a:r>
              <a:rPr lang="pl-PL" sz="1600" dirty="0" smtClean="0">
                <a:latin typeface="Comic Sans MS" pitchFamily="66" charset="0"/>
              </a:rPr>
              <a:t>In </a:t>
            </a:r>
            <a:r>
              <a:rPr lang="pl-PL" sz="1600" dirty="0">
                <a:latin typeface="Comic Sans MS" pitchFamily="66" charset="0"/>
              </a:rPr>
              <a:t>1973 the </a:t>
            </a:r>
            <a:r>
              <a:rPr lang="pl-PL" sz="1600" dirty="0" err="1">
                <a:latin typeface="Comic Sans MS" pitchFamily="66" charset="0"/>
              </a:rPr>
              <a:t>director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transferred</a:t>
            </a:r>
            <a:r>
              <a:rPr lang="pl-PL" sz="1600" dirty="0">
                <a:latin typeface="Comic Sans MS" pitchFamily="66" charset="0"/>
              </a:rPr>
              <a:t> Stanisław </a:t>
            </a:r>
            <a:r>
              <a:rPr lang="pl-PL" sz="1600" dirty="0" err="1">
                <a:latin typeface="Comic Sans MS" pitchFamily="66" charset="0"/>
              </a:rPr>
              <a:t>Wyspiański's</a:t>
            </a:r>
            <a:r>
              <a:rPr lang="pl-PL" sz="1600" dirty="0">
                <a:latin typeface="Comic Sans MS" pitchFamily="66" charset="0"/>
              </a:rPr>
              <a:t> drama "Wesele" to the </a:t>
            </a:r>
            <a:r>
              <a:rPr lang="pl-PL" sz="1600" dirty="0" err="1">
                <a:latin typeface="Comic Sans MS" pitchFamily="66" charset="0"/>
              </a:rPr>
              <a:t>screen</a:t>
            </a:r>
            <a:r>
              <a:rPr lang="pl-PL" sz="1600" dirty="0">
                <a:latin typeface="Comic Sans MS" pitchFamily="66" charset="0"/>
              </a:rPr>
              <a:t>, and </a:t>
            </a:r>
            <a:r>
              <a:rPr lang="pl-PL" sz="1600" dirty="0" err="1">
                <a:latin typeface="Comic Sans MS" pitchFamily="66" charset="0"/>
              </a:rPr>
              <a:t>two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years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later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Reymont's</a:t>
            </a:r>
            <a:r>
              <a:rPr lang="pl-PL" sz="1600" dirty="0">
                <a:latin typeface="Comic Sans MS" pitchFamily="66" charset="0"/>
              </a:rPr>
              <a:t> "Ziemia Obiecana", </a:t>
            </a:r>
            <a:r>
              <a:rPr lang="pl-PL" sz="1600" dirty="0" err="1">
                <a:latin typeface="Comic Sans MS" pitchFamily="66" charset="0"/>
              </a:rPr>
              <a:t>which</a:t>
            </a:r>
            <a:r>
              <a:rPr lang="pl-PL" sz="1600" dirty="0">
                <a:latin typeface="Comic Sans MS" pitchFamily="66" charset="0"/>
              </a:rPr>
              <a:t> was </a:t>
            </a:r>
            <a:r>
              <a:rPr lang="pl-PL" sz="1600" dirty="0" err="1">
                <a:latin typeface="Comic Sans MS" pitchFamily="66" charset="0"/>
              </a:rPr>
              <a:t>recognized</a:t>
            </a:r>
            <a:r>
              <a:rPr lang="pl-PL" sz="1600" dirty="0">
                <a:latin typeface="Comic Sans MS" pitchFamily="66" charset="0"/>
              </a:rPr>
              <a:t> by </a:t>
            </a:r>
            <a:r>
              <a:rPr lang="pl-PL" sz="1600" dirty="0" err="1">
                <a:latin typeface="Comic Sans MS" pitchFamily="66" charset="0"/>
              </a:rPr>
              <a:t>critics</a:t>
            </a:r>
            <a:r>
              <a:rPr lang="pl-PL" sz="1600" dirty="0">
                <a:latin typeface="Comic Sans MS" pitchFamily="66" charset="0"/>
              </a:rPr>
              <a:t> as </a:t>
            </a:r>
            <a:r>
              <a:rPr lang="pl-PL" sz="1600" dirty="0" err="1">
                <a:latin typeface="Comic Sans MS" pitchFamily="66" charset="0"/>
              </a:rPr>
              <a:t>Wajda's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best</a:t>
            </a:r>
            <a:r>
              <a:rPr lang="pl-PL" sz="1600" dirty="0">
                <a:latin typeface="Comic Sans MS" pitchFamily="66" charset="0"/>
              </a:rPr>
              <a:t> film - the film was </a:t>
            </a:r>
            <a:r>
              <a:rPr lang="pl-PL" sz="1600" dirty="0" err="1">
                <a:latin typeface="Comic Sans MS" pitchFamily="66" charset="0"/>
              </a:rPr>
              <a:t>nominated</a:t>
            </a:r>
            <a:r>
              <a:rPr lang="pl-PL" sz="1600" dirty="0">
                <a:latin typeface="Comic Sans MS" pitchFamily="66" charset="0"/>
              </a:rPr>
              <a:t> for </a:t>
            </a:r>
            <a:r>
              <a:rPr lang="pl-PL" sz="1600" dirty="0" err="1">
                <a:latin typeface="Comic Sans MS" pitchFamily="66" charset="0"/>
              </a:rPr>
              <a:t>an</a:t>
            </a:r>
            <a:r>
              <a:rPr lang="pl-PL" sz="1600" dirty="0">
                <a:latin typeface="Comic Sans MS" pitchFamily="66" charset="0"/>
              </a:rPr>
              <a:t> Oscar. </a:t>
            </a:r>
          </a:p>
        </p:txBody>
      </p:sp>
      <p:pic>
        <p:nvPicPr>
          <p:cNvPr id="6146" name="Picture 2" descr="Polish Cinema for Beginners: &quot;Ziemia obiecan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17" y="2636912"/>
            <a:ext cx="4067999" cy="40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iemia obiecana (1974) - Film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57" y="476672"/>
            <a:ext cx="2843474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Wesele&quot; Wajdy: Wirujący Wyspiański - Film w INTERIA.P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41448"/>
            <a:ext cx="3664276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3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620688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1600" dirty="0" smtClean="0">
              <a:latin typeface="Comic Sans MS" pitchFamily="66" charset="0"/>
            </a:endParaRPr>
          </a:p>
          <a:p>
            <a:pPr algn="ctr"/>
            <a:r>
              <a:rPr lang="pl-PL" sz="1600" dirty="0" smtClean="0">
                <a:latin typeface="Comic Sans MS" pitchFamily="66" charset="0"/>
              </a:rPr>
              <a:t>He </a:t>
            </a:r>
            <a:r>
              <a:rPr lang="pl-PL" sz="1600" dirty="0" err="1">
                <a:latin typeface="Comic Sans MS" pitchFamily="66" charset="0"/>
              </a:rPr>
              <a:t>directed</a:t>
            </a:r>
            <a:r>
              <a:rPr lang="pl-PL" sz="1600" dirty="0">
                <a:latin typeface="Comic Sans MS" pitchFamily="66" charset="0"/>
              </a:rPr>
              <a:t> “Człowiek z Marmuru” and </a:t>
            </a:r>
            <a:r>
              <a:rPr lang="pl-PL" sz="1600" dirty="0" err="1">
                <a:latin typeface="Comic Sans MS" pitchFamily="66" charset="0"/>
              </a:rPr>
              <a:t>its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continuation</a:t>
            </a:r>
            <a:r>
              <a:rPr lang="pl-PL" sz="1600" dirty="0">
                <a:latin typeface="Comic Sans MS" pitchFamily="66" charset="0"/>
              </a:rPr>
              <a:t> “Człowiek        z Żelaza”, with Jerzy </a:t>
            </a:r>
            <a:r>
              <a:rPr lang="pl-PL" sz="1600" dirty="0" err="1">
                <a:latin typeface="Comic Sans MS" pitchFamily="66" charset="0"/>
              </a:rPr>
              <a:t>Rzadziwiłowicz</a:t>
            </a:r>
            <a:r>
              <a:rPr lang="pl-PL" sz="1600" dirty="0">
                <a:latin typeface="Comic Sans MS" pitchFamily="66" charset="0"/>
              </a:rPr>
              <a:t> and Krystyna Janda. </a:t>
            </a:r>
            <a:r>
              <a:rPr lang="pl-PL" sz="1600" dirty="0" err="1">
                <a:latin typeface="Comic Sans MS" pitchFamily="66" charset="0"/>
              </a:rPr>
              <a:t>They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were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awarded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at</a:t>
            </a:r>
            <a:r>
              <a:rPr lang="pl-PL" sz="1600" dirty="0">
                <a:latin typeface="Comic Sans MS" pitchFamily="66" charset="0"/>
              </a:rPr>
              <a:t> the Cannes festiwal.</a:t>
            </a:r>
          </a:p>
        </p:txBody>
      </p:sp>
      <p:pic>
        <p:nvPicPr>
          <p:cNvPr id="5122" name="Picture 2" descr="Człowiek z marmuru - Kino Pols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13" y="2780944"/>
            <a:ext cx="475395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afał Olbiński, Plakat Filmowy, Człowiek z żelaza. - 7787234161 - oficjalne  archiwum Alleg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83" y="447384"/>
            <a:ext cx="254885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Waldemar Świerzy Człowiek z marmuru Andrzej Wajda Polski Plakat PIGASUS  Polish Poster Sh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225" y="2924944"/>
            <a:ext cx="2370816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60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332656"/>
            <a:ext cx="381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1600" dirty="0" smtClean="0">
              <a:latin typeface="Comic Sans MS" pitchFamily="66" charset="0"/>
            </a:endParaRPr>
          </a:p>
          <a:p>
            <a:pPr algn="ctr"/>
            <a:r>
              <a:rPr lang="pl-PL" sz="1600" dirty="0" smtClean="0">
                <a:latin typeface="Comic Sans MS" pitchFamily="66" charset="0"/>
              </a:rPr>
              <a:t>Then </a:t>
            </a:r>
            <a:r>
              <a:rPr lang="pl-PL" sz="1600" dirty="0">
                <a:latin typeface="Comic Sans MS" pitchFamily="66" charset="0"/>
              </a:rPr>
              <a:t>he </a:t>
            </a:r>
            <a:r>
              <a:rPr lang="pl-PL" sz="1600" dirty="0" err="1">
                <a:latin typeface="Comic Sans MS" pitchFamily="66" charset="0"/>
              </a:rPr>
              <a:t>moved</a:t>
            </a:r>
            <a:r>
              <a:rPr lang="pl-PL" sz="1600" dirty="0">
                <a:latin typeface="Comic Sans MS" pitchFamily="66" charset="0"/>
              </a:rPr>
              <a:t> from Łódź to </a:t>
            </a:r>
            <a:r>
              <a:rPr lang="pl-PL" sz="1600" dirty="0" err="1">
                <a:latin typeface="Comic Sans MS" pitchFamily="66" charset="0"/>
              </a:rPr>
              <a:t>Warsaw</a:t>
            </a:r>
            <a:r>
              <a:rPr lang="pl-PL" sz="1600" dirty="0">
                <a:latin typeface="Comic Sans MS" pitchFamily="66" charset="0"/>
              </a:rPr>
              <a:t>. And </a:t>
            </a:r>
            <a:r>
              <a:rPr lang="pl-PL" sz="1600" dirty="0" err="1">
                <a:latin typeface="Comic Sans MS" pitchFamily="66" charset="0"/>
              </a:rPr>
              <a:t>then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back</a:t>
            </a:r>
            <a:r>
              <a:rPr lang="pl-PL" sz="1600" dirty="0">
                <a:latin typeface="Comic Sans MS" pitchFamily="66" charset="0"/>
              </a:rPr>
              <a:t> to Kraków, </a:t>
            </a:r>
            <a:r>
              <a:rPr lang="pl-PL" sz="1600" dirty="0" err="1">
                <a:latin typeface="Comic Sans MS" pitchFamily="66" charset="0"/>
              </a:rPr>
              <a:t>because</a:t>
            </a:r>
            <a:r>
              <a:rPr lang="pl-PL" sz="1600" dirty="0">
                <a:latin typeface="Comic Sans MS" pitchFamily="66" charset="0"/>
              </a:rPr>
              <a:t> the </a:t>
            </a:r>
            <a:r>
              <a:rPr lang="pl-PL" sz="1600" dirty="0" err="1">
                <a:latin typeface="Comic Sans MS" pitchFamily="66" charset="0"/>
              </a:rPr>
              <a:t>Old</a:t>
            </a:r>
            <a:r>
              <a:rPr lang="pl-PL" sz="1600" dirty="0">
                <a:latin typeface="Comic Sans MS" pitchFamily="66" charset="0"/>
              </a:rPr>
              <a:t> Theater was </a:t>
            </a:r>
            <a:r>
              <a:rPr lang="pl-PL" sz="1600" dirty="0" err="1">
                <a:latin typeface="Comic Sans MS" pitchFamily="66" charset="0"/>
              </a:rPr>
              <a:t>there</a:t>
            </a:r>
            <a:r>
              <a:rPr lang="pl-PL" sz="1600" dirty="0">
                <a:latin typeface="Comic Sans MS" pitchFamily="66" charset="0"/>
              </a:rPr>
              <a:t>.</a:t>
            </a:r>
          </a:p>
          <a:p>
            <a:pPr algn="ctr"/>
            <a:r>
              <a:rPr lang="pl-PL" sz="1600" dirty="0" smtClean="0">
                <a:latin typeface="Comic Sans MS" pitchFamily="66" charset="0"/>
              </a:rPr>
              <a:t>In </a:t>
            </a:r>
            <a:r>
              <a:rPr lang="pl-PL" sz="1600" dirty="0">
                <a:latin typeface="Comic Sans MS" pitchFamily="66" charset="0"/>
              </a:rPr>
              <a:t>the 1989/1990 </a:t>
            </a:r>
            <a:r>
              <a:rPr lang="pl-PL" sz="1600" dirty="0" err="1">
                <a:latin typeface="Comic Sans MS" pitchFamily="66" charset="0"/>
              </a:rPr>
              <a:t>season</a:t>
            </a:r>
            <a:r>
              <a:rPr lang="pl-PL" sz="1600" dirty="0">
                <a:latin typeface="Comic Sans MS" pitchFamily="66" charset="0"/>
              </a:rPr>
              <a:t> Andrzej Wajda was </a:t>
            </a:r>
            <a:r>
              <a:rPr lang="pl-PL" sz="1600" dirty="0" err="1">
                <a:latin typeface="Comic Sans MS" pitchFamily="66" charset="0"/>
              </a:rPr>
              <a:t>an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artistic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director</a:t>
            </a:r>
            <a:r>
              <a:rPr lang="pl-PL" sz="1600" dirty="0">
                <a:latin typeface="Comic Sans MS" pitchFamily="66" charset="0"/>
              </a:rPr>
              <a:t> of the Powszechny Theater in </a:t>
            </a:r>
            <a:r>
              <a:rPr lang="pl-PL" sz="1600" dirty="0" err="1">
                <a:latin typeface="Comic Sans MS" pitchFamily="66" charset="0"/>
              </a:rPr>
              <a:t>Warsaw</a:t>
            </a:r>
            <a:r>
              <a:rPr lang="pl-PL" sz="1600" dirty="0">
                <a:latin typeface="Comic Sans MS" pitchFamily="66" charset="0"/>
              </a:rPr>
              <a:t>. </a:t>
            </a:r>
          </a:p>
          <a:p>
            <a:pPr algn="ctr"/>
            <a:r>
              <a:rPr lang="pl-PL" sz="1600" dirty="0" smtClean="0">
                <a:latin typeface="Comic Sans MS" pitchFamily="66" charset="0"/>
              </a:rPr>
              <a:t>for </a:t>
            </a:r>
            <a:r>
              <a:rPr lang="pl-PL" sz="1600" dirty="0" err="1">
                <a:latin typeface="Comic Sans MS" pitchFamily="66" charset="0"/>
              </a:rPr>
              <a:t>an</a:t>
            </a:r>
            <a:r>
              <a:rPr lang="pl-PL" sz="1600" dirty="0">
                <a:latin typeface="Comic Sans MS" pitchFamily="66" charset="0"/>
              </a:rPr>
              <a:t> Oscar.</a:t>
            </a:r>
          </a:p>
        </p:txBody>
      </p:sp>
      <p:pic>
        <p:nvPicPr>
          <p:cNvPr id="4098" name="Picture 2" descr="Katyń Andrzeja Wajdy – KNH Włocław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3810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atarak&quot; - Andrzej Wajda i Paweł Szajda w Krakowie - Fil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832" y="1278759"/>
            <a:ext cx="424080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644008" y="4149080"/>
            <a:ext cx="40324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Comic Sans MS" pitchFamily="66" charset="0"/>
              </a:rPr>
              <a:t>The </a:t>
            </a:r>
            <a:r>
              <a:rPr lang="pl-PL" sz="1600" dirty="0" err="1">
                <a:latin typeface="Comic Sans MS" pitchFamily="66" charset="0"/>
              </a:rPr>
              <a:t>artist's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latest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achievements</a:t>
            </a:r>
            <a:r>
              <a:rPr lang="pl-PL" sz="1600" dirty="0">
                <a:latin typeface="Comic Sans MS" pitchFamily="66" charset="0"/>
              </a:rPr>
              <a:t>: In 2007 he </a:t>
            </a:r>
            <a:r>
              <a:rPr lang="pl-PL" sz="1600" dirty="0" err="1">
                <a:latin typeface="Comic Sans MS" pitchFamily="66" charset="0"/>
              </a:rPr>
              <a:t>made</a:t>
            </a:r>
            <a:r>
              <a:rPr lang="pl-PL" sz="1600" dirty="0">
                <a:latin typeface="Comic Sans MS" pitchFamily="66" charset="0"/>
              </a:rPr>
              <a:t> "Katyń", and in 2009 </a:t>
            </a:r>
            <a:r>
              <a:rPr lang="pl-PL" sz="1600" dirty="0" err="1">
                <a:latin typeface="Comic Sans MS" pitchFamily="66" charset="0"/>
              </a:rPr>
              <a:t>experimental</a:t>
            </a:r>
            <a:r>
              <a:rPr lang="pl-PL" sz="1600" dirty="0">
                <a:latin typeface="Comic Sans MS" pitchFamily="66" charset="0"/>
              </a:rPr>
              <a:t>  "Tatarak", </a:t>
            </a:r>
            <a:r>
              <a:rPr lang="pl-PL" sz="1600" dirty="0" err="1">
                <a:latin typeface="Comic Sans MS" pitchFamily="66" charset="0"/>
              </a:rPr>
              <a:t>which</a:t>
            </a:r>
            <a:r>
              <a:rPr lang="pl-PL" sz="1600" dirty="0">
                <a:latin typeface="Comic Sans MS" pitchFamily="66" charset="0"/>
              </a:rPr>
              <a:t> was </a:t>
            </a:r>
            <a:r>
              <a:rPr lang="pl-PL" sz="1600" dirty="0" err="1">
                <a:latin typeface="Comic Sans MS" pitchFamily="66" charset="0"/>
              </a:rPr>
              <a:t>awarded</a:t>
            </a:r>
            <a:r>
              <a:rPr lang="pl-PL" sz="1600" dirty="0">
                <a:latin typeface="Comic Sans MS" pitchFamily="66" charset="0"/>
              </a:rPr>
              <a:t> with the Alfred Bauer </a:t>
            </a:r>
            <a:r>
              <a:rPr lang="pl-PL" sz="1600" dirty="0" err="1">
                <a:latin typeface="Comic Sans MS" pitchFamily="66" charset="0"/>
              </a:rPr>
              <a:t>at</a:t>
            </a:r>
            <a:r>
              <a:rPr lang="pl-PL" sz="1600" dirty="0">
                <a:latin typeface="Comic Sans MS" pitchFamily="66" charset="0"/>
              </a:rPr>
              <a:t> the International Film </a:t>
            </a:r>
            <a:r>
              <a:rPr lang="pl-PL" sz="1600" dirty="0" err="1">
                <a:latin typeface="Comic Sans MS" pitchFamily="66" charset="0"/>
              </a:rPr>
              <a:t>Festival</a:t>
            </a:r>
            <a:r>
              <a:rPr lang="pl-PL" sz="1600" dirty="0">
                <a:latin typeface="Comic Sans MS" pitchFamily="66" charset="0"/>
              </a:rPr>
              <a:t> in Berlin, "Katyń" was </a:t>
            </a:r>
            <a:r>
              <a:rPr lang="pl-PL" sz="1600" dirty="0" err="1">
                <a:latin typeface="Comic Sans MS" pitchFamily="66" charset="0"/>
              </a:rPr>
              <a:t>nominated</a:t>
            </a:r>
            <a:r>
              <a:rPr lang="pl-PL" sz="1600" dirty="0">
                <a:latin typeface="Comic Sans MS" pitchFamily="66" charset="0"/>
              </a:rPr>
              <a:t> for </a:t>
            </a:r>
            <a:r>
              <a:rPr lang="pl-PL" sz="1600" dirty="0" err="1">
                <a:latin typeface="Comic Sans MS" pitchFamily="66" charset="0"/>
              </a:rPr>
              <a:t>an</a:t>
            </a:r>
            <a:r>
              <a:rPr lang="pl-PL" sz="1600" dirty="0">
                <a:latin typeface="Comic Sans MS" pitchFamily="66" charset="0"/>
              </a:rPr>
              <a:t> Oscar.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82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3967" y="596271"/>
            <a:ext cx="44460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1600" dirty="0" smtClean="0">
              <a:latin typeface="Comic Sans MS" pitchFamily="66" charset="0"/>
            </a:endParaRPr>
          </a:p>
          <a:p>
            <a:pPr algn="ctr"/>
            <a:r>
              <a:rPr lang="pl-PL" sz="1600" dirty="0" smtClean="0">
                <a:latin typeface="Comic Sans MS" pitchFamily="66" charset="0"/>
              </a:rPr>
              <a:t>In </a:t>
            </a:r>
            <a:r>
              <a:rPr lang="pl-PL" sz="1600" dirty="0">
                <a:latin typeface="Comic Sans MS" pitchFamily="66" charset="0"/>
              </a:rPr>
              <a:t>2008, the </a:t>
            </a:r>
            <a:r>
              <a:rPr lang="pl-PL" sz="1600" dirty="0" err="1">
                <a:latin typeface="Comic Sans MS" pitchFamily="66" charset="0"/>
              </a:rPr>
              <a:t>council</a:t>
            </a:r>
            <a:r>
              <a:rPr lang="pl-PL" sz="1600" dirty="0">
                <a:latin typeface="Comic Sans MS" pitchFamily="66" charset="0"/>
              </a:rPr>
              <a:t> of the </a:t>
            </a:r>
            <a:r>
              <a:rPr lang="pl-PL" sz="1600" dirty="0" err="1">
                <a:latin typeface="Comic Sans MS" pitchFamily="66" charset="0"/>
              </a:rPr>
              <a:t>Polish</a:t>
            </a:r>
            <a:r>
              <a:rPr lang="pl-PL" sz="1600" dirty="0">
                <a:latin typeface="Comic Sans MS" pitchFamily="66" charset="0"/>
              </a:rPr>
              <a:t> Katyń Foundation </a:t>
            </a:r>
            <a:r>
              <a:rPr lang="pl-PL" sz="1600" dirty="0" err="1">
                <a:latin typeface="Comic Sans MS" pitchFamily="66" charset="0"/>
              </a:rPr>
              <a:t>awarded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him</a:t>
            </a:r>
            <a:r>
              <a:rPr lang="pl-PL" sz="1600" dirty="0">
                <a:latin typeface="Comic Sans MS" pitchFamily="66" charset="0"/>
              </a:rPr>
              <a:t> the Medal of the Day of </a:t>
            </a:r>
            <a:r>
              <a:rPr lang="pl-PL" sz="1600" dirty="0" err="1">
                <a:latin typeface="Comic Sans MS" pitchFamily="66" charset="0"/>
              </a:rPr>
              <a:t>Remembrance</a:t>
            </a:r>
            <a:r>
              <a:rPr lang="pl-PL" sz="1600" dirty="0">
                <a:latin typeface="Comic Sans MS" pitchFamily="66" charset="0"/>
              </a:rPr>
              <a:t> of the </a:t>
            </a:r>
            <a:r>
              <a:rPr lang="pl-PL" sz="1600" dirty="0" err="1">
                <a:latin typeface="Comic Sans MS" pitchFamily="66" charset="0"/>
              </a:rPr>
              <a:t>Victims</a:t>
            </a:r>
            <a:r>
              <a:rPr lang="pl-PL" sz="1600" dirty="0">
                <a:latin typeface="Comic Sans MS" pitchFamily="66" charset="0"/>
              </a:rPr>
              <a:t> of the Katyń </a:t>
            </a:r>
            <a:r>
              <a:rPr lang="pl-PL" sz="1600" dirty="0" err="1">
                <a:latin typeface="Comic Sans MS" pitchFamily="66" charset="0"/>
              </a:rPr>
              <a:t>Massacre</a:t>
            </a:r>
            <a:r>
              <a:rPr lang="pl-PL" sz="1600" dirty="0">
                <a:latin typeface="Comic Sans MS" pitchFamily="66" charset="0"/>
              </a:rPr>
              <a:t>, but Andrzej Wajda </a:t>
            </a:r>
            <a:r>
              <a:rPr lang="pl-PL" sz="1600" dirty="0" err="1">
                <a:latin typeface="Comic Sans MS" pitchFamily="66" charset="0"/>
              </a:rPr>
              <a:t>did</a:t>
            </a:r>
            <a:r>
              <a:rPr lang="pl-PL" sz="1600" dirty="0">
                <a:latin typeface="Comic Sans MS" pitchFamily="66" charset="0"/>
              </a:rPr>
              <a:t> not </a:t>
            </a:r>
            <a:r>
              <a:rPr lang="pl-PL" sz="1600" dirty="0" err="1">
                <a:latin typeface="Comic Sans MS" pitchFamily="66" charset="0"/>
              </a:rPr>
              <a:t>accept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this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award</a:t>
            </a:r>
            <a:r>
              <a:rPr lang="pl-PL" sz="1600" dirty="0">
                <a:latin typeface="Comic Sans MS" pitchFamily="66" charset="0"/>
              </a:rPr>
              <a:t>.  In </a:t>
            </a:r>
            <a:r>
              <a:rPr lang="pl-PL" sz="1600" dirty="0" err="1">
                <a:latin typeface="Comic Sans MS" pitchFamily="66" charset="0"/>
              </a:rPr>
              <a:t>September</a:t>
            </a:r>
            <a:r>
              <a:rPr lang="pl-PL" sz="1600" dirty="0">
                <a:latin typeface="Comic Sans MS" pitchFamily="66" charset="0"/>
              </a:rPr>
              <a:t> 2013 he </a:t>
            </a:r>
            <a:r>
              <a:rPr lang="pl-PL" sz="1600" dirty="0" err="1">
                <a:latin typeface="Comic Sans MS" pitchFamily="66" charset="0"/>
              </a:rPr>
              <a:t>made</a:t>
            </a:r>
            <a:r>
              <a:rPr lang="pl-PL" sz="1600" dirty="0">
                <a:latin typeface="Comic Sans MS" pitchFamily="66" charset="0"/>
              </a:rPr>
              <a:t> "Wałęsa. Man of </a:t>
            </a:r>
            <a:r>
              <a:rPr lang="pl-PL" sz="1600" dirty="0" err="1">
                <a:latin typeface="Comic Sans MS" pitchFamily="66" charset="0"/>
              </a:rPr>
              <a:t>Hope</a:t>
            </a:r>
            <a:r>
              <a:rPr lang="pl-PL" sz="1600" dirty="0">
                <a:latin typeface="Comic Sans MS" pitchFamily="66" charset="0"/>
              </a:rPr>
              <a:t>". The </a:t>
            </a:r>
            <a:r>
              <a:rPr lang="pl-PL" sz="1600" dirty="0" err="1">
                <a:latin typeface="Comic Sans MS" pitchFamily="66" charset="0"/>
              </a:rPr>
              <a:t>main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roles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were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played</a:t>
            </a:r>
            <a:r>
              <a:rPr lang="pl-PL" sz="1600" dirty="0">
                <a:latin typeface="Comic Sans MS" pitchFamily="66" charset="0"/>
              </a:rPr>
              <a:t> by Robert </a:t>
            </a:r>
            <a:r>
              <a:rPr lang="pl-PL" sz="1600" dirty="0" err="1">
                <a:latin typeface="Comic Sans MS" pitchFamily="66" charset="0"/>
              </a:rPr>
              <a:t>Więckiewicz</a:t>
            </a:r>
            <a:r>
              <a:rPr lang="pl-PL" sz="1600" dirty="0">
                <a:latin typeface="Comic Sans MS" pitchFamily="66" charset="0"/>
              </a:rPr>
              <a:t>, </a:t>
            </a:r>
            <a:r>
              <a:rPr lang="pl-PL" sz="1600" dirty="0" err="1">
                <a:latin typeface="Comic Sans MS" pitchFamily="66" charset="0"/>
              </a:rPr>
              <a:t>who</a:t>
            </a:r>
            <a:r>
              <a:rPr lang="pl-PL" sz="1600" dirty="0">
                <a:latin typeface="Comic Sans MS" pitchFamily="66" charset="0"/>
              </a:rPr>
              <a:t> </a:t>
            </a:r>
            <a:r>
              <a:rPr lang="pl-PL" sz="1600" dirty="0" err="1">
                <a:latin typeface="Comic Sans MS" pitchFamily="66" charset="0"/>
              </a:rPr>
              <a:t>played</a:t>
            </a:r>
            <a:r>
              <a:rPr lang="pl-PL" sz="1600" dirty="0">
                <a:latin typeface="Comic Sans MS" pitchFamily="66" charset="0"/>
              </a:rPr>
              <a:t> Lech Wałęsa, and Agnieszka Grochowska, as Danuta Wałęsa.</a:t>
            </a:r>
          </a:p>
        </p:txBody>
      </p:sp>
      <p:pic>
        <p:nvPicPr>
          <p:cNvPr id="2050" name="Picture 2" descr="Teledysk Kamila Bednarka promujący film &quot;Wałęsa. Człowiek z nadziei&quot;  [WIDEO] - zdjęcie n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2424"/>
            <a:ext cx="4373999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ałęsa. Człowiek z nadziei - GAZETA dziennik Polonii w Kanadz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38424"/>
            <a:ext cx="344885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95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437</TotalTime>
  <Words>404</Words>
  <Application>Microsoft Office PowerPoint</Application>
  <PresentationFormat>Pokaz na ekranie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Energetyczny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13</cp:revision>
  <dcterms:created xsi:type="dcterms:W3CDTF">2020-11-09T09:47:32Z</dcterms:created>
  <dcterms:modified xsi:type="dcterms:W3CDTF">2020-11-10T19:21:15Z</dcterms:modified>
</cp:coreProperties>
</file>